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267" r:id="rId3"/>
    <p:sldId id="268" r:id="rId4"/>
    <p:sldId id="308" r:id="rId5"/>
    <p:sldId id="288" r:id="rId6"/>
    <p:sldId id="306" r:id="rId7"/>
    <p:sldId id="291" r:id="rId8"/>
    <p:sldId id="296" r:id="rId9"/>
    <p:sldId id="292" r:id="rId10"/>
    <p:sldId id="309" r:id="rId11"/>
    <p:sldId id="294" r:id="rId12"/>
    <p:sldId id="310" r:id="rId13"/>
    <p:sldId id="277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88" userDrawn="1">
          <p15:clr>
            <a:srgbClr val="A4A3A4"/>
          </p15:clr>
        </p15:guide>
        <p15:guide id="4" orient="horz" pos="19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CCCC"/>
    <a:srgbClr val="666666"/>
    <a:srgbClr val="FECC99"/>
    <a:srgbClr val="FEE6CC"/>
    <a:srgbClr val="CCDFDB"/>
    <a:srgbClr val="E5F0EC"/>
    <a:srgbClr val="D7E59A"/>
    <a:srgbClr val="EBF1CB"/>
    <a:srgbClr val="CDD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0" autoAdjust="0"/>
    <p:restoredTop sz="96291" autoAdjust="0"/>
  </p:normalViewPr>
  <p:slideViewPr>
    <p:cSldViewPr snapToGrid="0" snapToObjects="1">
      <p:cViewPr varScale="1">
        <p:scale>
          <a:sx n="95" d="100"/>
          <a:sy n="95" d="100"/>
        </p:scale>
        <p:origin x="192" y="760"/>
      </p:cViewPr>
      <p:guideLst>
        <p:guide orient="horz" pos="2160"/>
        <p:guide pos="3840"/>
        <p:guide orient="horz" pos="1888"/>
        <p:guide orient="horz" pos="1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2021-01-11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9D87F9BD-C1B8-B442-A828-A401DBCF8C90}" type="datetime1">
              <a:rPr lang="sv-SE" smtClean="0"/>
              <a:t>2021-01-11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EF177138-95E5-674B-B010-143A8CD1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0F5BDC14-4173-4E49-9A21-3079787F3A30}" type="datetime1">
              <a:rPr lang="sv-SE" smtClean="0"/>
              <a:t>2021-01-11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38859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5CE429DE-35D4-F144-9881-2C3DD8A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0395" y="6096663"/>
            <a:ext cx="1241068" cy="365125"/>
          </a:xfrm>
        </p:spPr>
        <p:txBody>
          <a:bodyPr/>
          <a:lstStyle>
            <a:lvl1pPr>
              <a:defRPr sz="1200"/>
            </a:lvl1pPr>
          </a:lstStyle>
          <a:p>
            <a:fld id="{3615C711-64AD-0144-BB04-E8B4CBE3542D}" type="datetime1">
              <a:rPr lang="sv-SE" smtClean="0"/>
              <a:t>2021-01-11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1627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latshållare för datum 3">
            <a:extLst>
              <a:ext uri="{FF2B5EF4-FFF2-40B4-BE49-F238E27FC236}">
                <a16:creationId xmlns:a16="http://schemas.microsoft.com/office/drawing/2014/main" id="{04D3287D-3E21-D845-8766-C307E67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761DFBC6-FAE5-C544-8EBA-8E6EC462EE43}" type="datetime1">
              <a:rPr lang="sv-SE" smtClean="0"/>
              <a:t>2021-01-11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58E4F3B7-8B0E-054D-9493-F2EA359BF9E5}" type="datetime1">
              <a:rPr lang="sv-SE" smtClean="0"/>
              <a:t>2021-01-11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00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36BAA8A2-9B33-3149-9371-A330CF1B2A53}" type="datetime1">
              <a:rPr lang="sv-SE" smtClean="0"/>
              <a:t>2021-01-11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975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39750" indent="-19685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F91A8E7B-C629-D343-8A83-7EB0ADF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0D9DC21C-01AC-BE46-A89E-1252D3C7D964}" type="datetime1">
              <a:rPr lang="sv-SE" smtClean="0"/>
              <a:t>2021-01-11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TITLE/FOOTER</a:t>
            </a:r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D496E45-863B-704B-B14F-5E0F5857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5695994-E864-064A-965B-453CBA275326}" type="datetime1">
              <a:rPr lang="sv-SE" smtClean="0"/>
              <a:t>2021-01-11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8F5BB748-C0D0-CB4F-BA93-7488E4BA7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Image </a:t>
            </a:r>
            <a:r>
              <a:rPr lang="sv-SE" dirty="0" err="1"/>
              <a:t>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ACB5ABD3-B91F-2D46-A802-1651AAD7D975}" type="datetime1">
              <a:rPr lang="sv-SE" smtClean="0"/>
              <a:t>2021-01-11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69" r:id="rId5"/>
    <p:sldLayoutId id="2147483650" r:id="rId6"/>
    <p:sldLayoutId id="2147483668" r:id="rId7"/>
    <p:sldLayoutId id="2147483662" r:id="rId8"/>
    <p:sldLayoutId id="2147483664" r:id="rId9"/>
    <p:sldLayoutId id="2147483663" r:id="rId10"/>
    <p:sldLayoutId id="2147483666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67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0F725D42-C255-2B49-8E7B-2172FAA9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0BDF4-888A-4649-988F-FA4C1C04D478}" type="datetime1">
              <a:rPr lang="sv-SE" smtClean="0"/>
              <a:t>2021-01-12</a:t>
            </a:fld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1B4BC891-264B-F747-AFA6-CA1A6467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10</a:t>
            </a:fld>
            <a:endParaRPr lang="sv-S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32C52E-D23E-8541-BA28-4C6462938DE5}"/>
              </a:ext>
            </a:extLst>
          </p:cNvPr>
          <p:cNvSpPr txBox="1"/>
          <p:nvPr/>
        </p:nvSpPr>
        <p:spPr>
          <a:xfrm>
            <a:off x="737001" y="335965"/>
            <a:ext cx="9025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One Mantel cassette consists of 2x32 wire channels and 256 cathode strips channels. I assume that that the 256 strips are connected to four 64-channel ASICs and the 64 wires to fifth ASIC. Therefore the mapping could look like this for a Mantel module (6 cassettes):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AB18D8-8E84-C54E-B639-FAA46E9B9F4A}"/>
              </a:ext>
            </a:extLst>
          </p:cNvPr>
          <p:cNvCxnSpPr>
            <a:cxnSpLocks/>
          </p:cNvCxnSpPr>
          <p:nvPr/>
        </p:nvCxnSpPr>
        <p:spPr>
          <a:xfrm flipV="1">
            <a:off x="1143000" y="1694329"/>
            <a:ext cx="0" cy="45316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19EB3D-9CFD-2045-A083-8DDB2D0D9684}"/>
              </a:ext>
            </a:extLst>
          </p:cNvPr>
          <p:cNvCxnSpPr>
            <a:cxnSpLocks/>
          </p:cNvCxnSpPr>
          <p:nvPr/>
        </p:nvCxnSpPr>
        <p:spPr>
          <a:xfrm flipV="1">
            <a:off x="1147483" y="6230471"/>
            <a:ext cx="10511117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5B26AF-61B9-A442-B0D5-D38875E2C254}"/>
              </a:ext>
            </a:extLst>
          </p:cNvPr>
          <p:cNvSpPr txBox="1"/>
          <p:nvPr/>
        </p:nvSpPr>
        <p:spPr>
          <a:xfrm rot="16200000">
            <a:off x="-25096" y="3184723"/>
            <a:ext cx="147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Cathode ID (=</a:t>
            </a:r>
            <a:r>
              <a:rPr lang="en-GB" dirty="0" err="1"/>
              <a:t>ncathode</a:t>
            </a:r>
            <a:r>
              <a:rPr lang="en-GB" dirty="0"/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71CBD4-E2B3-0847-8EA9-997D28CF4B82}"/>
              </a:ext>
            </a:extLst>
          </p:cNvPr>
          <p:cNvSpPr txBox="1"/>
          <p:nvPr/>
        </p:nvSpPr>
        <p:spPr>
          <a:xfrm>
            <a:off x="9108140" y="6488668"/>
            <a:ext cx="333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Anode ID (=</a:t>
            </a:r>
            <a:r>
              <a:rPr lang="en-GB" dirty="0" err="1"/>
              <a:t>nanode</a:t>
            </a:r>
            <a:r>
              <a:rPr lang="en-GB" dirty="0"/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D9467-F2B2-2646-8AD4-25ABB9556581}"/>
              </a:ext>
            </a:extLst>
          </p:cNvPr>
          <p:cNvSpPr txBox="1"/>
          <p:nvPr/>
        </p:nvSpPr>
        <p:spPr>
          <a:xfrm>
            <a:off x="833718" y="6104965"/>
            <a:ext cx="75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3A0F6B-8B7E-7D41-965A-0218CE8F609E}"/>
              </a:ext>
            </a:extLst>
          </p:cNvPr>
          <p:cNvSpPr txBox="1"/>
          <p:nvPr/>
        </p:nvSpPr>
        <p:spPr>
          <a:xfrm>
            <a:off x="582705" y="2182906"/>
            <a:ext cx="75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255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DF94201-A2B3-0C4D-A6D5-DD549231DA33}"/>
              </a:ext>
            </a:extLst>
          </p:cNvPr>
          <p:cNvGrpSpPr/>
          <p:nvPr/>
        </p:nvGrpSpPr>
        <p:grpSpPr>
          <a:xfrm>
            <a:off x="1143000" y="2366682"/>
            <a:ext cx="2232212" cy="4188298"/>
            <a:chOff x="1143000" y="2366682"/>
            <a:chExt cx="2232212" cy="418829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6D4847C-B9D3-DA48-B57C-359A39D30470}"/>
                </a:ext>
              </a:extLst>
            </p:cNvPr>
            <p:cNvSpPr/>
            <p:nvPr/>
          </p:nvSpPr>
          <p:spPr>
            <a:xfrm>
              <a:off x="1143000" y="2366682"/>
              <a:ext cx="860612" cy="3859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3CBFDEA-FD3B-3547-A667-C1EB0F145795}"/>
                </a:ext>
              </a:extLst>
            </p:cNvPr>
            <p:cNvSpPr/>
            <p:nvPr/>
          </p:nvSpPr>
          <p:spPr>
            <a:xfrm>
              <a:off x="2008094" y="2371164"/>
              <a:ext cx="860612" cy="38593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F7A4AC-42F3-DB4A-AA2C-1789F6499802}"/>
                </a:ext>
              </a:extLst>
            </p:cNvPr>
            <p:cNvSpPr txBox="1"/>
            <p:nvPr/>
          </p:nvSpPr>
          <p:spPr>
            <a:xfrm>
              <a:off x="1223682" y="5230905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=0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644698-B244-DF41-987B-644F99664BC5}"/>
                </a:ext>
              </a:extLst>
            </p:cNvPr>
            <p:cNvSpPr txBox="1"/>
            <p:nvPr/>
          </p:nvSpPr>
          <p:spPr>
            <a:xfrm>
              <a:off x="1703294" y="6181165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31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7CB09E-A318-DB44-85D6-38A332BEC983}"/>
                </a:ext>
              </a:extLst>
            </p:cNvPr>
            <p:cNvSpPr txBox="1"/>
            <p:nvPr/>
          </p:nvSpPr>
          <p:spPr>
            <a:xfrm>
              <a:off x="2622177" y="6185648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63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675687-ECDB-E549-9485-6B5A76F454A8}"/>
                </a:ext>
              </a:extLst>
            </p:cNvPr>
            <p:cNvSpPr txBox="1"/>
            <p:nvPr/>
          </p:nvSpPr>
          <p:spPr>
            <a:xfrm>
              <a:off x="2088777" y="5262282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=1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0FB1CB-6858-A94C-AF37-737FA5A7B983}"/>
              </a:ext>
            </a:extLst>
          </p:cNvPr>
          <p:cNvGrpSpPr/>
          <p:nvPr/>
        </p:nvGrpSpPr>
        <p:grpSpPr>
          <a:xfrm>
            <a:off x="2882153" y="2362199"/>
            <a:ext cx="2232212" cy="4197263"/>
            <a:chOff x="1143000" y="2357717"/>
            <a:chExt cx="2232212" cy="419726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4A01D50-9F83-F842-AF03-37153613139C}"/>
                </a:ext>
              </a:extLst>
            </p:cNvPr>
            <p:cNvSpPr/>
            <p:nvPr/>
          </p:nvSpPr>
          <p:spPr>
            <a:xfrm>
              <a:off x="1143000" y="2366682"/>
              <a:ext cx="860612" cy="3859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0F3394B-D463-5542-9BF1-78FE62271BF4}"/>
                </a:ext>
              </a:extLst>
            </p:cNvPr>
            <p:cNvSpPr/>
            <p:nvPr/>
          </p:nvSpPr>
          <p:spPr>
            <a:xfrm>
              <a:off x="2008094" y="2357717"/>
              <a:ext cx="860612" cy="38593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3B6579D-5490-334B-8AA6-12983E7F3B85}"/>
                </a:ext>
              </a:extLst>
            </p:cNvPr>
            <p:cNvSpPr txBox="1"/>
            <p:nvPr/>
          </p:nvSpPr>
          <p:spPr>
            <a:xfrm>
              <a:off x="1223682" y="5230905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=2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EF41F4-3DBC-2C43-877F-FB194F6E82FB}"/>
                </a:ext>
              </a:extLst>
            </p:cNvPr>
            <p:cNvSpPr txBox="1"/>
            <p:nvPr/>
          </p:nvSpPr>
          <p:spPr>
            <a:xfrm>
              <a:off x="1703294" y="6181165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94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B03EEF-B246-F846-A029-DB2CFC78F862}"/>
                </a:ext>
              </a:extLst>
            </p:cNvPr>
            <p:cNvSpPr txBox="1"/>
            <p:nvPr/>
          </p:nvSpPr>
          <p:spPr>
            <a:xfrm>
              <a:off x="2622177" y="6185648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…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B8F07B-EBA2-B04A-9B21-F0296F6B52F1}"/>
                </a:ext>
              </a:extLst>
            </p:cNvPr>
            <p:cNvSpPr txBox="1"/>
            <p:nvPr/>
          </p:nvSpPr>
          <p:spPr>
            <a:xfrm>
              <a:off x="2088777" y="5262282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=3 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196706-ABFA-E845-9353-E96A9BD661DC}"/>
              </a:ext>
            </a:extLst>
          </p:cNvPr>
          <p:cNvGrpSpPr/>
          <p:nvPr/>
        </p:nvGrpSpPr>
        <p:grpSpPr>
          <a:xfrm>
            <a:off x="4630271" y="2357717"/>
            <a:ext cx="2232212" cy="4188298"/>
            <a:chOff x="1143000" y="2366682"/>
            <a:chExt cx="2232212" cy="418829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7173134-0269-C74F-BBE1-9376A24A5456}"/>
                </a:ext>
              </a:extLst>
            </p:cNvPr>
            <p:cNvSpPr/>
            <p:nvPr/>
          </p:nvSpPr>
          <p:spPr>
            <a:xfrm>
              <a:off x="1143000" y="2366682"/>
              <a:ext cx="860612" cy="3859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83D278D-E8F4-0F47-99B8-0609BB7D9C34}"/>
                </a:ext>
              </a:extLst>
            </p:cNvPr>
            <p:cNvSpPr/>
            <p:nvPr/>
          </p:nvSpPr>
          <p:spPr>
            <a:xfrm>
              <a:off x="2008094" y="2371164"/>
              <a:ext cx="860612" cy="38593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A7F0D1-5624-6844-8036-886D76C32921}"/>
                </a:ext>
              </a:extLst>
            </p:cNvPr>
            <p:cNvSpPr txBox="1"/>
            <p:nvPr/>
          </p:nvSpPr>
          <p:spPr>
            <a:xfrm>
              <a:off x="1223682" y="5230905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EEACD8-9099-7D45-A1CD-8E1EF5A4D213}"/>
                </a:ext>
              </a:extLst>
            </p:cNvPr>
            <p:cNvSpPr txBox="1"/>
            <p:nvPr/>
          </p:nvSpPr>
          <p:spPr>
            <a:xfrm>
              <a:off x="1703294" y="6181165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…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7A25864-89A5-304C-9A21-6F81030E642C}"/>
                </a:ext>
              </a:extLst>
            </p:cNvPr>
            <p:cNvSpPr txBox="1"/>
            <p:nvPr/>
          </p:nvSpPr>
          <p:spPr>
            <a:xfrm>
              <a:off x="2622177" y="6185648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…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3DE812-FD87-014A-98F3-4F28E3876252}"/>
                </a:ext>
              </a:extLst>
            </p:cNvPr>
            <p:cNvSpPr txBox="1"/>
            <p:nvPr/>
          </p:nvSpPr>
          <p:spPr>
            <a:xfrm>
              <a:off x="2088777" y="5262282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=5 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B6EFB22-2708-8C41-834F-CC1C52516A2B}"/>
              </a:ext>
            </a:extLst>
          </p:cNvPr>
          <p:cNvGrpSpPr/>
          <p:nvPr/>
        </p:nvGrpSpPr>
        <p:grpSpPr>
          <a:xfrm>
            <a:off x="6364941" y="2362199"/>
            <a:ext cx="2232212" cy="4197263"/>
            <a:chOff x="1143000" y="2357717"/>
            <a:chExt cx="2232212" cy="419726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14B55B0-A279-7B49-A975-F4C36A421DD2}"/>
                </a:ext>
              </a:extLst>
            </p:cNvPr>
            <p:cNvSpPr/>
            <p:nvPr/>
          </p:nvSpPr>
          <p:spPr>
            <a:xfrm>
              <a:off x="1143000" y="2366682"/>
              <a:ext cx="860612" cy="3859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E5EA5B4-6612-F14B-A9B0-0EBB17FA789C}"/>
                </a:ext>
              </a:extLst>
            </p:cNvPr>
            <p:cNvSpPr/>
            <p:nvPr/>
          </p:nvSpPr>
          <p:spPr>
            <a:xfrm>
              <a:off x="2008094" y="2357717"/>
              <a:ext cx="860612" cy="38593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26314E-2341-2B40-9855-FC5044FE0F7D}"/>
                </a:ext>
              </a:extLst>
            </p:cNvPr>
            <p:cNvSpPr txBox="1"/>
            <p:nvPr/>
          </p:nvSpPr>
          <p:spPr>
            <a:xfrm>
              <a:off x="1223682" y="5230905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=6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330628-13CD-C644-B2EA-F29357BC9D26}"/>
                </a:ext>
              </a:extLst>
            </p:cNvPr>
            <p:cNvSpPr txBox="1"/>
            <p:nvPr/>
          </p:nvSpPr>
          <p:spPr>
            <a:xfrm>
              <a:off x="1703294" y="6181165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…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DBFC081-AC73-1F4D-A4C8-44AAA63C1C40}"/>
                </a:ext>
              </a:extLst>
            </p:cNvPr>
            <p:cNvSpPr txBox="1"/>
            <p:nvPr/>
          </p:nvSpPr>
          <p:spPr>
            <a:xfrm>
              <a:off x="2622177" y="6185648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…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642477A-EE55-1C4F-A723-3967BCE574E4}"/>
                </a:ext>
              </a:extLst>
            </p:cNvPr>
            <p:cNvSpPr txBox="1"/>
            <p:nvPr/>
          </p:nvSpPr>
          <p:spPr>
            <a:xfrm>
              <a:off x="2088777" y="5262282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=7 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AE89E6D-1179-F541-A1BF-FD84D29AB377}"/>
              </a:ext>
            </a:extLst>
          </p:cNvPr>
          <p:cNvGrpSpPr/>
          <p:nvPr/>
        </p:nvGrpSpPr>
        <p:grpSpPr>
          <a:xfrm>
            <a:off x="8090647" y="2353234"/>
            <a:ext cx="2232212" cy="4197263"/>
            <a:chOff x="1143000" y="2357717"/>
            <a:chExt cx="2232212" cy="4197263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EA2508C-9509-CC4E-AF79-576C0DE00F5E}"/>
                </a:ext>
              </a:extLst>
            </p:cNvPr>
            <p:cNvSpPr/>
            <p:nvPr/>
          </p:nvSpPr>
          <p:spPr>
            <a:xfrm>
              <a:off x="1143000" y="2366682"/>
              <a:ext cx="860612" cy="3859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7C816E-6C08-7D4F-B89A-172ED33EB9EE}"/>
                </a:ext>
              </a:extLst>
            </p:cNvPr>
            <p:cNvSpPr/>
            <p:nvPr/>
          </p:nvSpPr>
          <p:spPr>
            <a:xfrm>
              <a:off x="2008094" y="2357717"/>
              <a:ext cx="860612" cy="38593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9F883A3-9F7E-D64F-BCEC-ADBBBE2808AE}"/>
                </a:ext>
              </a:extLst>
            </p:cNvPr>
            <p:cNvSpPr txBox="1"/>
            <p:nvPr/>
          </p:nvSpPr>
          <p:spPr>
            <a:xfrm>
              <a:off x="1223682" y="5230905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=8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591DA86-AC92-4D4B-8023-EDBCDA10F7C4}"/>
                </a:ext>
              </a:extLst>
            </p:cNvPr>
            <p:cNvSpPr txBox="1"/>
            <p:nvPr/>
          </p:nvSpPr>
          <p:spPr>
            <a:xfrm>
              <a:off x="1703294" y="6181165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…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DCFB4A9-21A3-2C42-8593-2D31AF57CE22}"/>
                </a:ext>
              </a:extLst>
            </p:cNvPr>
            <p:cNvSpPr txBox="1"/>
            <p:nvPr/>
          </p:nvSpPr>
          <p:spPr>
            <a:xfrm>
              <a:off x="2622177" y="6185648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5D7604-70C1-9E47-948C-FF4AF58C4D47}"/>
                </a:ext>
              </a:extLst>
            </p:cNvPr>
            <p:cNvSpPr txBox="1"/>
            <p:nvPr/>
          </p:nvSpPr>
          <p:spPr>
            <a:xfrm>
              <a:off x="2088777" y="5262282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=9 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167E9E4-DECC-3042-AF4C-444A85653519}"/>
              </a:ext>
            </a:extLst>
          </p:cNvPr>
          <p:cNvGrpSpPr/>
          <p:nvPr/>
        </p:nvGrpSpPr>
        <p:grpSpPr>
          <a:xfrm>
            <a:off x="9829800" y="2344269"/>
            <a:ext cx="2232212" cy="4197263"/>
            <a:chOff x="1143000" y="2357717"/>
            <a:chExt cx="2232212" cy="419726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62FA58D-76B5-9A41-8822-E4BEB67FC225}"/>
                </a:ext>
              </a:extLst>
            </p:cNvPr>
            <p:cNvSpPr/>
            <p:nvPr/>
          </p:nvSpPr>
          <p:spPr>
            <a:xfrm>
              <a:off x="1143000" y="2366682"/>
              <a:ext cx="860612" cy="3859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7FB5E78-FC05-8D4F-BC2D-2EE5965C94C4}"/>
                </a:ext>
              </a:extLst>
            </p:cNvPr>
            <p:cNvSpPr/>
            <p:nvPr/>
          </p:nvSpPr>
          <p:spPr>
            <a:xfrm>
              <a:off x="2008094" y="2357717"/>
              <a:ext cx="860612" cy="38593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8A4D34F-8A3B-4A46-BDCF-D2B2A1B7CBF5}"/>
                </a:ext>
              </a:extLst>
            </p:cNvPr>
            <p:cNvSpPr txBox="1"/>
            <p:nvPr/>
          </p:nvSpPr>
          <p:spPr>
            <a:xfrm>
              <a:off x="1223682" y="5230905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=10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7BCFE72-C6EA-D043-84F0-684B8F592F25}"/>
                </a:ext>
              </a:extLst>
            </p:cNvPr>
            <p:cNvSpPr txBox="1"/>
            <p:nvPr/>
          </p:nvSpPr>
          <p:spPr>
            <a:xfrm>
              <a:off x="1703294" y="6181165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06C2CB4-5939-664E-B678-C076FAB07F02}"/>
                </a:ext>
              </a:extLst>
            </p:cNvPr>
            <p:cNvSpPr txBox="1"/>
            <p:nvPr/>
          </p:nvSpPr>
          <p:spPr>
            <a:xfrm>
              <a:off x="2622177" y="6185648"/>
              <a:ext cx="753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191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C0381A7-3BF8-1E4C-87D2-E1CB0503B9E4}"/>
                </a:ext>
              </a:extLst>
            </p:cNvPr>
            <p:cNvSpPr txBox="1"/>
            <p:nvPr/>
          </p:nvSpPr>
          <p:spPr>
            <a:xfrm>
              <a:off x="2088777" y="5262282"/>
              <a:ext cx="900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 err="1"/>
                <a:t>wl</a:t>
              </a:r>
              <a:r>
                <a:rPr lang="en-GB" dirty="0"/>
                <a:t>=11 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835D8DA-A587-924C-8D76-163F4FF0919F}"/>
              </a:ext>
            </a:extLst>
          </p:cNvPr>
          <p:cNvSpPr txBox="1"/>
          <p:nvPr/>
        </p:nvSpPr>
        <p:spPr>
          <a:xfrm>
            <a:off x="1506071" y="1949823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Cassette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F1BC1C-F40D-434E-98D3-E9994C7EFF09}"/>
              </a:ext>
            </a:extLst>
          </p:cNvPr>
          <p:cNvSpPr txBox="1"/>
          <p:nvPr/>
        </p:nvSpPr>
        <p:spPr>
          <a:xfrm>
            <a:off x="3231777" y="1981200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Cassette 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C5AF3F8-5E7C-6E4A-B8BA-08D8E93C319F}"/>
              </a:ext>
            </a:extLst>
          </p:cNvPr>
          <p:cNvSpPr txBox="1"/>
          <p:nvPr/>
        </p:nvSpPr>
        <p:spPr>
          <a:xfrm>
            <a:off x="4957483" y="1985683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Cassette 3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5CF43D3-78CA-A34C-85A8-0BDAEBA09186}"/>
              </a:ext>
            </a:extLst>
          </p:cNvPr>
          <p:cNvSpPr txBox="1"/>
          <p:nvPr/>
        </p:nvSpPr>
        <p:spPr>
          <a:xfrm>
            <a:off x="6732495" y="1985683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Cassette 4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F15E280-5600-8B4A-B900-35355BAE95B8}"/>
              </a:ext>
            </a:extLst>
          </p:cNvPr>
          <p:cNvSpPr txBox="1"/>
          <p:nvPr/>
        </p:nvSpPr>
        <p:spPr>
          <a:xfrm>
            <a:off x="8332695" y="1985683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Cassette 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4DF348-5D38-274E-A538-6B1AFF7E86B0}"/>
              </a:ext>
            </a:extLst>
          </p:cNvPr>
          <p:cNvSpPr txBox="1"/>
          <p:nvPr/>
        </p:nvSpPr>
        <p:spPr>
          <a:xfrm>
            <a:off x="10040472" y="1972235"/>
            <a:ext cx="189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Cassette 6</a:t>
            </a:r>
          </a:p>
        </p:txBody>
      </p:sp>
    </p:spTree>
    <p:extLst>
      <p:ext uri="{BB962C8B-B14F-4D97-AF65-F5344CB8AC3E}">
        <p14:creationId xmlns:p14="http://schemas.microsoft.com/office/powerpoint/2010/main" val="42191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27DD99-9924-6F46-B7AA-D107A617D842}"/>
              </a:ext>
            </a:extLst>
          </p:cNvPr>
          <p:cNvSpPr txBox="1"/>
          <p:nvPr/>
        </p:nvSpPr>
        <p:spPr>
          <a:xfrm rot="16200000">
            <a:off x="-1447800" y="4191000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For-loop through the neutron events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CBFDE66-B355-1041-A1CD-62EEB728ABCB}"/>
              </a:ext>
            </a:extLst>
          </p:cNvPr>
          <p:cNvSpPr/>
          <p:nvPr/>
        </p:nvSpPr>
        <p:spPr>
          <a:xfrm>
            <a:off x="647700" y="2667000"/>
            <a:ext cx="711200" cy="3962400"/>
          </a:xfrm>
          <a:prstGeom prst="leftBrace">
            <a:avLst>
              <a:gd name="adj1" fmla="val 8333"/>
              <a:gd name="adj2" fmla="val 496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51570-9467-8046-BA48-CC7E54D4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794000"/>
            <a:ext cx="3736335" cy="3797300"/>
          </a:xfrm>
          <a:prstGeom prst="rect">
            <a:avLst/>
          </a:prstGeom>
        </p:spPr>
      </p:pic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A55BB0F9-E72B-114C-8240-06DEEB98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97767-E35A-FF45-B50B-C9CCD88E7979}" type="datetime1">
              <a:rPr lang="sv-SE" smtClean="0"/>
              <a:t>2021-01-12</a:t>
            </a:fld>
            <a:endParaRPr lang="sv-SE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0A9F9AA-1BAC-6642-9FE1-03FC880C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11</a:t>
            </a:fld>
            <a:endParaRPr lang="sv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6DA51B-AFE9-C545-80DD-35F8567CC106}"/>
              </a:ext>
            </a:extLst>
          </p:cNvPr>
          <p:cNvSpPr txBox="1"/>
          <p:nvPr/>
        </p:nvSpPr>
        <p:spPr>
          <a:xfrm>
            <a:off x="2164977" y="2084294"/>
            <a:ext cx="188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SUMOs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112BD-B0BB-BC47-BBB4-703B96588300}"/>
              </a:ext>
            </a:extLst>
          </p:cNvPr>
          <p:cNvSpPr txBox="1"/>
          <p:nvPr/>
        </p:nvSpPr>
        <p:spPr>
          <a:xfrm>
            <a:off x="6212541" y="5580529"/>
            <a:ext cx="4168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err="1">
                <a:solidFill>
                  <a:srgbClr val="666666"/>
                </a:solidFill>
              </a:rPr>
              <a:t>nsegment</a:t>
            </a:r>
            <a:r>
              <a:rPr lang="en-GB" dirty="0">
                <a:solidFill>
                  <a:srgbClr val="666666"/>
                </a:solidFill>
              </a:rPr>
              <a:t> = floor(</a:t>
            </a:r>
            <a:r>
              <a:rPr lang="en-GB" dirty="0" err="1">
                <a:solidFill>
                  <a:srgbClr val="666666"/>
                </a:solidFill>
              </a:rPr>
              <a:t>nw_layer</a:t>
            </a:r>
            <a:r>
              <a:rPr lang="en-GB" dirty="0">
                <a:solidFill>
                  <a:srgbClr val="666666"/>
                </a:solidFill>
              </a:rPr>
              <a:t>/2) + 1;</a:t>
            </a:r>
          </a:p>
          <a:p>
            <a:pPr algn="l"/>
            <a:r>
              <a:rPr lang="en-GB" dirty="0" err="1">
                <a:solidFill>
                  <a:srgbClr val="666666"/>
                </a:solidFill>
              </a:rPr>
              <a:t>ncounter</a:t>
            </a:r>
            <a:r>
              <a:rPr lang="en-GB" dirty="0">
                <a:solidFill>
                  <a:srgbClr val="666666"/>
                </a:solidFill>
              </a:rPr>
              <a:t> = </a:t>
            </a:r>
            <a:r>
              <a:rPr lang="en-GB" dirty="0" err="1">
                <a:solidFill>
                  <a:srgbClr val="666666"/>
                </a:solidFill>
              </a:rPr>
              <a:t>nw_layer</a:t>
            </a:r>
            <a:r>
              <a:rPr lang="en-GB" dirty="0">
                <a:solidFill>
                  <a:srgbClr val="666666"/>
                </a:solidFill>
              </a:rPr>
              <a:t> % 2 + 1; </a:t>
            </a:r>
          </a:p>
          <a:p>
            <a:pPr algn="l"/>
            <a:r>
              <a:rPr lang="en-GB" dirty="0" err="1">
                <a:solidFill>
                  <a:srgbClr val="666666"/>
                </a:solidFill>
              </a:rPr>
              <a:t>nwire</a:t>
            </a:r>
            <a:r>
              <a:rPr lang="en-GB" dirty="0">
                <a:solidFill>
                  <a:srgbClr val="666666"/>
                </a:solidFill>
              </a:rPr>
              <a:t> = </a:t>
            </a:r>
            <a:r>
              <a:rPr lang="en-GB" dirty="0" err="1">
                <a:solidFill>
                  <a:srgbClr val="666666"/>
                </a:solidFill>
              </a:rPr>
              <a:t>nanode</a:t>
            </a:r>
            <a:r>
              <a:rPr lang="en-GB" dirty="0">
                <a:solidFill>
                  <a:srgbClr val="666666"/>
                </a:solidFill>
              </a:rPr>
              <a:t> – 32*</a:t>
            </a:r>
            <a:r>
              <a:rPr lang="en-GB" dirty="0" err="1">
                <a:solidFill>
                  <a:srgbClr val="666666"/>
                </a:solidFill>
              </a:rPr>
              <a:t>nw_layer</a:t>
            </a:r>
            <a:r>
              <a:rPr lang="en-GB" dirty="0">
                <a:solidFill>
                  <a:srgbClr val="666666"/>
                </a:solidFill>
              </a:rPr>
              <a:t> + 1;</a:t>
            </a:r>
          </a:p>
          <a:p>
            <a:pPr algn="l"/>
            <a:r>
              <a:rPr lang="en-GB" dirty="0" err="1">
                <a:solidFill>
                  <a:srgbClr val="666666"/>
                </a:solidFill>
              </a:rPr>
              <a:t>nstrip</a:t>
            </a:r>
            <a:r>
              <a:rPr lang="en-GB" dirty="0">
                <a:solidFill>
                  <a:srgbClr val="666666"/>
                </a:solidFill>
              </a:rPr>
              <a:t> = </a:t>
            </a:r>
            <a:r>
              <a:rPr lang="en-GB" dirty="0" err="1">
                <a:solidFill>
                  <a:srgbClr val="666666"/>
                </a:solidFill>
              </a:rPr>
              <a:t>ncathode</a:t>
            </a:r>
            <a:r>
              <a:rPr lang="en-GB" dirty="0">
                <a:solidFill>
                  <a:srgbClr val="666666"/>
                </a:solidFill>
              </a:rPr>
              <a:t> + 1;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C845BC-0682-7648-955F-4EC085B1A33F}"/>
              </a:ext>
            </a:extLst>
          </p:cNvPr>
          <p:cNvSpPr txBox="1"/>
          <p:nvPr/>
        </p:nvSpPr>
        <p:spPr>
          <a:xfrm>
            <a:off x="6055657" y="1712258"/>
            <a:ext cx="435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Best guess for Mantel based on the mapping scheme shown on the previous slide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D6C7C-06D1-1E45-900D-20AE217B4A1A}"/>
              </a:ext>
            </a:extLst>
          </p:cNvPr>
          <p:cNvSpPr txBox="1"/>
          <p:nvPr/>
        </p:nvSpPr>
        <p:spPr>
          <a:xfrm>
            <a:off x="6199093" y="3375212"/>
            <a:ext cx="321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err="1">
                <a:solidFill>
                  <a:srgbClr val="666666"/>
                </a:solidFill>
              </a:rPr>
              <a:t>nw_layer</a:t>
            </a:r>
            <a:r>
              <a:rPr lang="en-GB" dirty="0">
                <a:solidFill>
                  <a:srgbClr val="666666"/>
                </a:solidFill>
              </a:rPr>
              <a:t> = [0,….,11].     (=</a:t>
            </a:r>
            <a:r>
              <a:rPr lang="en-GB" dirty="0" err="1">
                <a:solidFill>
                  <a:srgbClr val="666666"/>
                </a:solidFill>
              </a:rPr>
              <a:t>wl</a:t>
            </a:r>
            <a:r>
              <a:rPr lang="en-GB" dirty="0">
                <a:solidFill>
                  <a:srgbClr val="66666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25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0A9F9AA-1BAC-6642-9FE1-03FC880C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12</a:t>
            </a:fld>
            <a:endParaRPr lang="sv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57B9-53FC-634E-A4E6-28574843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9" y="147917"/>
            <a:ext cx="7413877" cy="654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DC0130-04CF-3348-A774-9D712A8623ED}"/>
              </a:ext>
            </a:extLst>
          </p:cNvPr>
          <p:cNvSpPr txBox="1"/>
          <p:nvPr/>
        </p:nvSpPr>
        <p:spPr>
          <a:xfrm>
            <a:off x="7611034" y="1761565"/>
            <a:ext cx="4061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800" dirty="0"/>
              <a:t>I also assume the following convention for wire/strip numbering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5EAA7C8A-2830-934A-8AAC-FAACD6E02797}"/>
              </a:ext>
            </a:extLst>
          </p:cNvPr>
          <p:cNvSpPr/>
          <p:nvPr/>
        </p:nvSpPr>
        <p:spPr>
          <a:xfrm rot="3589809">
            <a:off x="3110688" y="4927040"/>
            <a:ext cx="2733048" cy="3103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9C1FB3-15A1-F142-AC5E-C835589DA595}"/>
              </a:ext>
            </a:extLst>
          </p:cNvPr>
          <p:cNvSpPr txBox="1"/>
          <p:nvPr/>
        </p:nvSpPr>
        <p:spPr>
          <a:xfrm>
            <a:off x="3657600" y="4746813"/>
            <a:ext cx="121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rgbClr val="0070C0"/>
                </a:solidFill>
              </a:rPr>
              <a:t>beam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94E485-71FD-C94C-AA2C-796AFBBB76C6}"/>
              </a:ext>
            </a:extLst>
          </p:cNvPr>
          <p:cNvCxnSpPr>
            <a:cxnSpLocks/>
          </p:cNvCxnSpPr>
          <p:nvPr/>
        </p:nvCxnSpPr>
        <p:spPr>
          <a:xfrm>
            <a:off x="5069541" y="1425388"/>
            <a:ext cx="1815353" cy="3213847"/>
          </a:xfrm>
          <a:prstGeom prst="line">
            <a:avLst/>
          </a:prstGeom>
          <a:ln w="28575">
            <a:solidFill>
              <a:srgbClr val="FF0000">
                <a:alpha val="99000"/>
              </a:srgb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1444C4-2472-7940-B89A-50BC45B81AEF}"/>
              </a:ext>
            </a:extLst>
          </p:cNvPr>
          <p:cNvSpPr txBox="1"/>
          <p:nvPr/>
        </p:nvSpPr>
        <p:spPr>
          <a:xfrm>
            <a:off x="6306671" y="4652682"/>
            <a:ext cx="111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Wire 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F41F13-F3B1-184E-B3F6-DC155FAABE53}"/>
              </a:ext>
            </a:extLst>
          </p:cNvPr>
          <p:cNvCxnSpPr>
            <a:cxnSpLocks/>
          </p:cNvCxnSpPr>
          <p:nvPr/>
        </p:nvCxnSpPr>
        <p:spPr>
          <a:xfrm>
            <a:off x="5275729" y="932329"/>
            <a:ext cx="2187389" cy="3841377"/>
          </a:xfrm>
          <a:prstGeom prst="line">
            <a:avLst/>
          </a:prstGeom>
          <a:ln w="28575">
            <a:solidFill>
              <a:srgbClr val="FF0000">
                <a:alpha val="99000"/>
              </a:srgb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D60F34-7491-BB4B-B2DE-A4CB864F67A2}"/>
              </a:ext>
            </a:extLst>
          </p:cNvPr>
          <p:cNvSpPr txBox="1"/>
          <p:nvPr/>
        </p:nvSpPr>
        <p:spPr>
          <a:xfrm>
            <a:off x="7158318" y="4778188"/>
            <a:ext cx="111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FF0000"/>
                </a:solidFill>
              </a:rPr>
              <a:t>Wire 32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B595B1-BC46-AB47-A4F2-C587F805EECF}"/>
              </a:ext>
            </a:extLst>
          </p:cNvPr>
          <p:cNvCxnSpPr>
            <a:cxnSpLocks/>
          </p:cNvCxnSpPr>
          <p:nvPr/>
        </p:nvCxnSpPr>
        <p:spPr>
          <a:xfrm>
            <a:off x="6521824" y="4235824"/>
            <a:ext cx="860611" cy="336176"/>
          </a:xfrm>
          <a:prstGeom prst="line">
            <a:avLst/>
          </a:prstGeom>
          <a:ln w="349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EC6B14-041C-C441-96AF-C2C99C065BB4}"/>
              </a:ext>
            </a:extLst>
          </p:cNvPr>
          <p:cNvCxnSpPr>
            <a:cxnSpLocks/>
          </p:cNvCxnSpPr>
          <p:nvPr/>
        </p:nvCxnSpPr>
        <p:spPr>
          <a:xfrm>
            <a:off x="6454588" y="4114800"/>
            <a:ext cx="860612" cy="295835"/>
          </a:xfrm>
          <a:prstGeom prst="line">
            <a:avLst/>
          </a:prstGeom>
          <a:ln w="349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93C0E7-97EA-1540-BFC7-9F63DBCADC6A}"/>
              </a:ext>
            </a:extLst>
          </p:cNvPr>
          <p:cNvSpPr txBox="1"/>
          <p:nvPr/>
        </p:nvSpPr>
        <p:spPr>
          <a:xfrm>
            <a:off x="7436223" y="4235823"/>
            <a:ext cx="83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Strip 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94690C-EB05-D44A-9CC5-22F853709CFF}"/>
              </a:ext>
            </a:extLst>
          </p:cNvPr>
          <p:cNvCxnSpPr>
            <a:cxnSpLocks/>
          </p:cNvCxnSpPr>
          <p:nvPr/>
        </p:nvCxnSpPr>
        <p:spPr>
          <a:xfrm flipV="1">
            <a:off x="5141259" y="1102659"/>
            <a:ext cx="304800" cy="676836"/>
          </a:xfrm>
          <a:prstGeom prst="line">
            <a:avLst/>
          </a:prstGeom>
          <a:ln w="349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922327B-AF3D-8342-A8F5-F3733B9E2F0E}"/>
              </a:ext>
            </a:extLst>
          </p:cNvPr>
          <p:cNvCxnSpPr>
            <a:cxnSpLocks/>
          </p:cNvCxnSpPr>
          <p:nvPr/>
        </p:nvCxnSpPr>
        <p:spPr>
          <a:xfrm flipV="1">
            <a:off x="5181600" y="1264024"/>
            <a:ext cx="345141" cy="596153"/>
          </a:xfrm>
          <a:prstGeom prst="line">
            <a:avLst/>
          </a:prstGeom>
          <a:ln w="349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C01BF6-01A1-B942-A1E8-2DC7D45706DD}"/>
              </a:ext>
            </a:extLst>
          </p:cNvPr>
          <p:cNvSpPr txBox="1"/>
          <p:nvPr/>
        </p:nvSpPr>
        <p:spPr>
          <a:xfrm>
            <a:off x="5531223" y="891988"/>
            <a:ext cx="11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Strip 256</a:t>
            </a:r>
          </a:p>
        </p:txBody>
      </p:sp>
    </p:spTree>
    <p:extLst>
      <p:ext uri="{BB962C8B-B14F-4D97-AF65-F5344CB8AC3E}">
        <p14:creationId xmlns:p14="http://schemas.microsoft.com/office/powerpoint/2010/main" val="35389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Finish presentation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991C3-15F2-1E47-A512-A13D3241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FB0A8-10BC-FC4A-9D0D-C1DE4B899C89}" type="datetime1">
              <a:rPr lang="sv-SE" smtClean="0"/>
              <a:t>2021-01-11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0996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26DA0E2-82BB-493E-9B68-2D93A245C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PRESENTED BY </a:t>
            </a:r>
            <a:r>
              <a:rPr lang="en-GB" dirty="0" err="1"/>
              <a:t>IRina</a:t>
            </a:r>
            <a:r>
              <a:rPr lang="en-GB" dirty="0"/>
              <a:t> </a:t>
            </a:r>
            <a:r>
              <a:rPr lang="en-GB" dirty="0" err="1"/>
              <a:t>Stefanescu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930395" y="6117873"/>
            <a:ext cx="3215183" cy="459883"/>
          </a:xfrm>
        </p:spPr>
        <p:txBody>
          <a:bodyPr/>
          <a:lstStyle/>
          <a:p>
            <a:fld id="{0BA61997-BC18-3247-A647-64C03334B9BF}" type="datetime1">
              <a:rPr lang="sv-SE" sz="1200" b="1" smtClean="0">
                <a:solidFill>
                  <a:schemeClr val="bg1"/>
                </a:solidFill>
              </a:rPr>
              <a:t>2021-01-11</a:t>
            </a:fld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27B66-DC9E-C947-8C6D-4A288FBCA2AC}"/>
              </a:ext>
            </a:extLst>
          </p:cNvPr>
          <p:cNvSpPr/>
          <p:nvPr/>
        </p:nvSpPr>
        <p:spPr>
          <a:xfrm>
            <a:off x="2281456" y="2418976"/>
            <a:ext cx="74312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Channel mapping for the DREAM Mantel detector</a:t>
            </a:r>
          </a:p>
          <a:p>
            <a:r>
              <a:rPr lang="en-GB" sz="2800" dirty="0"/>
              <a:t>			version 0 </a:t>
            </a: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677ED428-9231-5E40-A29E-9A679B3371A2}"/>
              </a:ext>
            </a:extLst>
          </p:cNvPr>
          <p:cNvGrpSpPr/>
          <p:nvPr/>
        </p:nvGrpSpPr>
        <p:grpSpPr>
          <a:xfrm>
            <a:off x="114300" y="632404"/>
            <a:ext cx="10482085" cy="4130096"/>
            <a:chOff x="-268702" y="932366"/>
            <a:chExt cx="12460702" cy="4344730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5CEB125-B7D9-4243-8B18-3FD9C75D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8702" y="932366"/>
              <a:ext cx="12460702" cy="4219497"/>
            </a:xfrm>
            <a:prstGeom prst="rect">
              <a:avLst/>
            </a:prstGeom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EA092C6-415B-6D41-925F-3C722E8FE5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361" y="3423424"/>
              <a:ext cx="6891454" cy="0"/>
            </a:xfrm>
            <a:prstGeom prst="straightConnector1">
              <a:avLst/>
            </a:prstGeom>
            <a:ln w="698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5C543D-1E25-D14C-B543-B1E4E39A977D}"/>
                </a:ext>
              </a:extLst>
            </p:cNvPr>
            <p:cNvSpPr txBox="1"/>
            <p:nvPr/>
          </p:nvSpPr>
          <p:spPr>
            <a:xfrm>
              <a:off x="0" y="3463962"/>
              <a:ext cx="116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beam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8BE2B11-9BE5-B742-AF8A-8634EE842D97}"/>
                </a:ext>
              </a:extLst>
            </p:cNvPr>
            <p:cNvSpPr txBox="1"/>
            <p:nvPr/>
          </p:nvSpPr>
          <p:spPr>
            <a:xfrm rot="16200000">
              <a:off x="6445623" y="3110753"/>
              <a:ext cx="1161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sample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D2DC909-741A-A042-BE0D-D6FA2C6D9B61}"/>
                </a:ext>
              </a:extLst>
            </p:cNvPr>
            <p:cNvSpPr txBox="1"/>
            <p:nvPr/>
          </p:nvSpPr>
          <p:spPr>
            <a:xfrm>
              <a:off x="3843955" y="4897229"/>
              <a:ext cx="3162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Backward detector, “</a:t>
              </a:r>
              <a:r>
                <a:rPr lang="en-GB" dirty="0" err="1"/>
                <a:t>EndCap</a:t>
              </a:r>
              <a:r>
                <a:rPr lang="en-GB" dirty="0"/>
                <a:t>”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86D42EB-743B-0548-8006-F45115D3068A}"/>
                </a:ext>
              </a:extLst>
            </p:cNvPr>
            <p:cNvSpPr txBox="1"/>
            <p:nvPr/>
          </p:nvSpPr>
          <p:spPr>
            <a:xfrm>
              <a:off x="5617284" y="1723018"/>
              <a:ext cx="3162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Mantle detector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AA0F89-F673-F446-9C77-837D06625746}"/>
                </a:ext>
              </a:extLst>
            </p:cNvPr>
            <p:cNvSpPr txBox="1"/>
            <p:nvPr/>
          </p:nvSpPr>
          <p:spPr>
            <a:xfrm>
              <a:off x="8065418" y="4630765"/>
              <a:ext cx="3162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Forward detector (identical with the Backward detector)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003505D-E2BE-6045-AA5E-942AA555C9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0361" y="2148349"/>
              <a:ext cx="231058" cy="5358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372FF57F-DBE7-6E4A-847D-AAE2D99BF4AD}"/>
              </a:ext>
            </a:extLst>
          </p:cNvPr>
          <p:cNvSpPr txBox="1"/>
          <p:nvPr/>
        </p:nvSpPr>
        <p:spPr>
          <a:xfrm>
            <a:off x="293654" y="120001"/>
            <a:ext cx="7300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DREAM sample scattering system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AAC09AF-FB04-154B-AD37-C2A606AB1513}"/>
              </a:ext>
            </a:extLst>
          </p:cNvPr>
          <p:cNvSpPr txBox="1"/>
          <p:nvPr/>
        </p:nvSpPr>
        <p:spPr>
          <a:xfrm>
            <a:off x="10614776" y="2419224"/>
            <a:ext cx="1415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SANS tank + </a:t>
            </a:r>
          </a:p>
          <a:p>
            <a:r>
              <a:rPr lang="en-GB" dirty="0"/>
              <a:t>Detector (TBD)</a:t>
            </a:r>
          </a:p>
        </p:txBody>
      </p:sp>
      <p:sp>
        <p:nvSpPr>
          <p:cNvPr id="109" name="Cross 108">
            <a:extLst>
              <a:ext uri="{FF2B5EF4-FFF2-40B4-BE49-F238E27FC236}">
                <a16:creationId xmlns:a16="http://schemas.microsoft.com/office/drawing/2014/main" id="{3639869C-5AC7-A448-B6FC-C910471FDA2C}"/>
              </a:ext>
            </a:extLst>
          </p:cNvPr>
          <p:cNvSpPr/>
          <p:nvPr/>
        </p:nvSpPr>
        <p:spPr>
          <a:xfrm>
            <a:off x="10066175" y="2598052"/>
            <a:ext cx="464949" cy="480448"/>
          </a:xfrm>
          <a:prstGeom prst="plus">
            <a:avLst>
              <a:gd name="adj" fmla="val 4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9F77F1-7A00-4B46-8C6A-065D264FFB1F}"/>
              </a:ext>
            </a:extLst>
          </p:cNvPr>
          <p:cNvSpPr txBox="1"/>
          <p:nvPr/>
        </p:nvSpPr>
        <p:spPr>
          <a:xfrm>
            <a:off x="1322449" y="2246459"/>
            <a:ext cx="141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HR  detector (TBD)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935E45D-AEE6-8C44-B738-C17213EFD8D7}"/>
              </a:ext>
            </a:extLst>
          </p:cNvPr>
          <p:cNvSpPr txBox="1"/>
          <p:nvPr/>
        </p:nvSpPr>
        <p:spPr>
          <a:xfrm>
            <a:off x="215900" y="5486400"/>
            <a:ext cx="1197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4 DREAM detectors will be delivered by the CDT company based in Heidelberg, Germany.</a:t>
            </a:r>
          </a:p>
          <a:p>
            <a:endParaRPr lang="en-GB" dirty="0"/>
          </a:p>
          <a:p>
            <a:r>
              <a:rPr lang="en-GB" dirty="0"/>
              <a:t>All 4 DREAM detectors will be B-10 based detectors. The mantle and </a:t>
            </a:r>
            <a:r>
              <a:rPr lang="en-GB" dirty="0" err="1"/>
              <a:t>EndCap</a:t>
            </a:r>
            <a:r>
              <a:rPr lang="en-GB" dirty="0"/>
              <a:t> detectors are from the Jalousie detector family, the design of the High Resolution and SANS detectors is still to be decided. 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4C386-C540-1F41-8648-E82FF55F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AD51-500F-7245-88B5-1D77AFB8A36D}" type="datetime1">
              <a:rPr lang="sv-SE" smtClean="0"/>
              <a:t>2021-01-11</a:t>
            </a:fld>
            <a:endParaRPr lang="sv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520B6-413A-604B-A530-36560505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45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E3031-BFD4-8145-A02A-49B254DF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4</a:t>
            </a:fld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231B6-2C9C-3A40-B673-9EB668D2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A8A2-9B33-3149-9371-A330CF1B2A53}" type="datetime1">
              <a:rPr lang="sv-SE" smtClean="0"/>
              <a:t>2021-01-11</a:t>
            </a:fld>
            <a:endParaRPr lang="sv-S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6F5901-94A5-354C-910B-AC50CD37BCA8}"/>
              </a:ext>
            </a:extLst>
          </p:cNvPr>
          <p:cNvGrpSpPr/>
          <p:nvPr/>
        </p:nvGrpSpPr>
        <p:grpSpPr>
          <a:xfrm>
            <a:off x="832334" y="538416"/>
            <a:ext cx="5720865" cy="5363620"/>
            <a:chOff x="957026" y="2575035"/>
            <a:chExt cx="4445864" cy="37101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32FDBD-82C9-1E4C-B508-0365F931C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026" y="2575035"/>
              <a:ext cx="4445864" cy="3710152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44494E-33B2-4E41-90F1-D74F63E3BB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4085" y="4546620"/>
              <a:ext cx="685869" cy="67433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91DE84-3FDD-5246-841C-E2932EF29315}"/>
                </a:ext>
              </a:extLst>
            </p:cNvPr>
            <p:cNvSpPr/>
            <p:nvPr/>
          </p:nvSpPr>
          <p:spPr>
            <a:xfrm>
              <a:off x="4294909" y="5237017"/>
              <a:ext cx="152400" cy="1662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66B6FE-5192-3446-AE2D-E90939270EBB}"/>
                </a:ext>
              </a:extLst>
            </p:cNvPr>
            <p:cNvSpPr txBox="1"/>
            <p:nvPr/>
          </p:nvSpPr>
          <p:spPr>
            <a:xfrm>
              <a:off x="3948546" y="5749636"/>
              <a:ext cx="1177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rgbClr val="FF0000"/>
                  </a:solidFill>
                </a:rPr>
                <a:t>beam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2AD5412-B543-6B47-962C-539089693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53345" y="4641274"/>
              <a:ext cx="124691" cy="568035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69C35F-F3F8-AB4A-99B0-65E214CCEE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0836" y="5278582"/>
              <a:ext cx="346364" cy="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5F97582-4537-1542-B7F2-DEFD1D3361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82292" y="4779818"/>
              <a:ext cx="554182" cy="429492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B7A6354-2608-9F47-BE7B-84B5045F19FC}"/>
              </a:ext>
            </a:extLst>
          </p:cNvPr>
          <p:cNvSpPr txBox="1"/>
          <p:nvPr/>
        </p:nvSpPr>
        <p:spPr>
          <a:xfrm>
            <a:off x="1595182" y="1102631"/>
            <a:ext cx="19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00FF00"/>
                </a:solidFill>
              </a:rPr>
              <a:t>Mantel module = 6 segments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B6BFB0-2B61-8E42-9AFD-BAC2E1243790}"/>
              </a:ext>
            </a:extLst>
          </p:cNvPr>
          <p:cNvCxnSpPr/>
          <p:nvPr/>
        </p:nvCxnSpPr>
        <p:spPr>
          <a:xfrm>
            <a:off x="2978727" y="1565564"/>
            <a:ext cx="443346" cy="360218"/>
          </a:xfrm>
          <a:prstGeom prst="straightConnector1">
            <a:avLst/>
          </a:prstGeom>
          <a:ln w="254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10558-8B92-6A44-9AEB-30F723C4CFD8}"/>
              </a:ext>
            </a:extLst>
          </p:cNvPr>
          <p:cNvSpPr txBox="1"/>
          <p:nvPr/>
        </p:nvSpPr>
        <p:spPr>
          <a:xfrm>
            <a:off x="7038108" y="2396837"/>
            <a:ext cx="4849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1 Mantel module = 6 cassettes</a:t>
            </a:r>
          </a:p>
          <a:p>
            <a:pPr algn="l"/>
            <a:endParaRPr lang="en-GB" sz="2400" dirty="0"/>
          </a:p>
          <a:p>
            <a:pPr algn="l"/>
            <a:r>
              <a:rPr lang="en-GB" sz="2400" dirty="0"/>
              <a:t>1 Mantel segment = 2 independent wire counter </a:t>
            </a:r>
          </a:p>
          <a:p>
            <a:pPr algn="l"/>
            <a:r>
              <a:rPr lang="en-GB" sz="2400" dirty="0"/>
              <a:t>(same as the </a:t>
            </a:r>
            <a:r>
              <a:rPr lang="en-GB" sz="2400" dirty="0" err="1"/>
              <a:t>EndCap</a:t>
            </a:r>
            <a:r>
              <a:rPr lang="en-GB" sz="2400" dirty="0"/>
              <a:t> cassette)</a:t>
            </a:r>
          </a:p>
          <a:p>
            <a:pPr algn="l"/>
            <a:endParaRPr lang="en-GB" sz="2400" dirty="0"/>
          </a:p>
          <a:p>
            <a:pPr algn="l"/>
            <a:r>
              <a:rPr lang="en-GB" sz="2400" dirty="0"/>
              <a:t>1 counter = 32 wires and 256 strips</a:t>
            </a:r>
          </a:p>
        </p:txBody>
      </p:sp>
    </p:spTree>
    <p:extLst>
      <p:ext uri="{BB962C8B-B14F-4D97-AF65-F5344CB8AC3E}">
        <p14:creationId xmlns:p14="http://schemas.microsoft.com/office/powerpoint/2010/main" val="40485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E4511E9-F055-9A4D-B39B-E2CAD53859A9}"/>
              </a:ext>
            </a:extLst>
          </p:cNvPr>
          <p:cNvGrpSpPr/>
          <p:nvPr/>
        </p:nvGrpSpPr>
        <p:grpSpPr>
          <a:xfrm>
            <a:off x="6854268" y="3543300"/>
            <a:ext cx="4245532" cy="1927850"/>
            <a:chOff x="6892368" y="3657600"/>
            <a:chExt cx="4245532" cy="1927850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29DC9605-9EA7-F946-83E9-2E8C07371A9B}"/>
                </a:ext>
              </a:extLst>
            </p:cNvPr>
            <p:cNvSpPr/>
            <p:nvPr/>
          </p:nvSpPr>
          <p:spPr>
            <a:xfrm rot="15142503">
              <a:off x="8570007" y="2562557"/>
              <a:ext cx="854109" cy="4209383"/>
            </a:xfrm>
            <a:prstGeom prst="trapezoid">
              <a:avLst>
                <a:gd name="adj" fmla="val 13235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7A8504F-ED6C-CC4D-A3C3-1B41A4967D2D}"/>
                </a:ext>
              </a:extLst>
            </p:cNvPr>
            <p:cNvCxnSpPr>
              <a:cxnSpLocks/>
              <a:stCxn id="18" idx="2"/>
              <a:endCxn id="18" idx="0"/>
            </p:cNvCxnSpPr>
            <p:nvPr/>
          </p:nvCxnSpPr>
          <p:spPr>
            <a:xfrm rot="4342503">
              <a:off x="8997060" y="2562557"/>
              <a:ext cx="0" cy="4209383"/>
            </a:xfrm>
            <a:prstGeom prst="line">
              <a:avLst/>
            </a:prstGeom>
            <a:ln w="317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113B4F-7741-814F-80F1-D7D4D78A6724}"/>
                </a:ext>
              </a:extLst>
            </p:cNvPr>
            <p:cNvGrpSpPr/>
            <p:nvPr/>
          </p:nvGrpSpPr>
          <p:grpSpPr>
            <a:xfrm rot="4342503">
              <a:off x="9047873" y="2876622"/>
              <a:ext cx="97735" cy="3956476"/>
              <a:chOff x="7692999" y="471385"/>
              <a:chExt cx="97735" cy="285463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F8E627E-E468-7248-86B9-41B945247EE8}"/>
                  </a:ext>
                </a:extLst>
              </p:cNvPr>
              <p:cNvSpPr/>
              <p:nvPr/>
            </p:nvSpPr>
            <p:spPr>
              <a:xfrm rot="1159125">
                <a:off x="7754734" y="471385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D513C0F-6EF8-9442-9CB7-DE90DD17A425}"/>
                  </a:ext>
                </a:extLst>
              </p:cNvPr>
              <p:cNvSpPr/>
              <p:nvPr/>
            </p:nvSpPr>
            <p:spPr>
              <a:xfrm rot="1159125">
                <a:off x="7748317" y="662287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AFDB5C6-2FB4-344E-9D1C-622A67B92912}"/>
                  </a:ext>
                </a:extLst>
              </p:cNvPr>
              <p:cNvSpPr/>
              <p:nvPr/>
            </p:nvSpPr>
            <p:spPr>
              <a:xfrm rot="1159125">
                <a:off x="7740000" y="841655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6A79021-D4D5-0340-AA86-80B5ED80FE98}"/>
                  </a:ext>
                </a:extLst>
              </p:cNvPr>
              <p:cNvSpPr/>
              <p:nvPr/>
            </p:nvSpPr>
            <p:spPr>
              <a:xfrm rot="1159125">
                <a:off x="7735761" y="1026908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BC45940-0446-8346-832B-DB9D82E13182}"/>
                  </a:ext>
                </a:extLst>
              </p:cNvPr>
              <p:cNvSpPr/>
              <p:nvPr/>
            </p:nvSpPr>
            <p:spPr>
              <a:xfrm rot="1159125">
                <a:off x="7725757" y="1199154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05B893F-1882-894A-A9B6-13E3E0139BB7}"/>
                  </a:ext>
                </a:extLst>
              </p:cNvPr>
              <p:cNvSpPr/>
              <p:nvPr/>
            </p:nvSpPr>
            <p:spPr>
              <a:xfrm rot="1159125">
                <a:off x="7724334" y="1372919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648309C-787A-034B-AB6B-F98DC9852864}"/>
                  </a:ext>
                </a:extLst>
              </p:cNvPr>
              <p:cNvSpPr/>
              <p:nvPr/>
            </p:nvSpPr>
            <p:spPr>
              <a:xfrm rot="1159125">
                <a:off x="7728606" y="1548105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FC2F250-FC58-FB49-848A-49B52DFA69CA}"/>
                  </a:ext>
                </a:extLst>
              </p:cNvPr>
              <p:cNvSpPr/>
              <p:nvPr/>
            </p:nvSpPr>
            <p:spPr>
              <a:xfrm rot="1159125">
                <a:off x="7718636" y="1734689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EE5ED4B-FCB7-0F4E-9BAA-17A0AD236DF9}"/>
                  </a:ext>
                </a:extLst>
              </p:cNvPr>
              <p:cNvSpPr/>
              <p:nvPr/>
            </p:nvSpPr>
            <p:spPr>
              <a:xfrm rot="1159125">
                <a:off x="7718636" y="1931244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BD2AF55-C150-EE4F-A1B3-41D24DA64C9E}"/>
                  </a:ext>
                </a:extLst>
              </p:cNvPr>
              <p:cNvSpPr/>
              <p:nvPr/>
            </p:nvSpPr>
            <p:spPr>
              <a:xfrm rot="1159125">
                <a:off x="7714363" y="2132071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2A25316-1DE6-AA4F-BB47-BDEF1751FE15}"/>
                  </a:ext>
                </a:extLst>
              </p:cNvPr>
              <p:cNvSpPr/>
              <p:nvPr/>
            </p:nvSpPr>
            <p:spPr>
              <a:xfrm rot="1159125">
                <a:off x="7710090" y="2341440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04F8F80-703C-254B-8EBC-B167D0D28325}"/>
                  </a:ext>
                </a:extLst>
              </p:cNvPr>
              <p:cNvSpPr/>
              <p:nvPr/>
            </p:nvSpPr>
            <p:spPr>
              <a:xfrm rot="1159125">
                <a:off x="7705816" y="2542269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ED67CAA-29E9-064B-8939-4822109560B6}"/>
                  </a:ext>
                </a:extLst>
              </p:cNvPr>
              <p:cNvSpPr/>
              <p:nvPr/>
            </p:nvSpPr>
            <p:spPr>
              <a:xfrm rot="1159125">
                <a:off x="7701545" y="2738821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44D74BD-D9B2-B84B-B5DE-7BA86A4DBD62}"/>
                  </a:ext>
                </a:extLst>
              </p:cNvPr>
              <p:cNvSpPr/>
              <p:nvPr/>
            </p:nvSpPr>
            <p:spPr>
              <a:xfrm rot="1159125">
                <a:off x="7701543" y="2931098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810F22E-DBEA-684D-98BE-C993038DE3CD}"/>
                  </a:ext>
                </a:extLst>
              </p:cNvPr>
              <p:cNvSpPr/>
              <p:nvPr/>
            </p:nvSpPr>
            <p:spPr>
              <a:xfrm rot="1159125">
                <a:off x="7697271" y="3114836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EC5C2A7-FD60-AE4D-8B92-716E62C1EF2B}"/>
                  </a:ext>
                </a:extLst>
              </p:cNvPr>
              <p:cNvSpPr/>
              <p:nvPr/>
            </p:nvSpPr>
            <p:spPr>
              <a:xfrm rot="1159125">
                <a:off x="7692999" y="3290024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895C32-5C0F-2B41-9E5A-D622B72AC579}"/>
                </a:ext>
              </a:extLst>
            </p:cNvPr>
            <p:cNvGrpSpPr/>
            <p:nvPr/>
          </p:nvGrpSpPr>
          <p:grpSpPr>
            <a:xfrm rot="4342503">
              <a:off x="8877490" y="2510535"/>
              <a:ext cx="100195" cy="3956400"/>
              <a:chOff x="8413654" y="723991"/>
              <a:chExt cx="100195" cy="285458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2B2A782-7054-ED45-ACFE-C3F6AB23C952}"/>
                  </a:ext>
                </a:extLst>
              </p:cNvPr>
              <p:cNvSpPr/>
              <p:nvPr/>
            </p:nvSpPr>
            <p:spPr>
              <a:xfrm rot="1005558">
                <a:off x="8413654" y="723991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01461B4-3236-3849-B381-FD85D770E8AE}"/>
                  </a:ext>
                </a:extLst>
              </p:cNvPr>
              <p:cNvSpPr/>
              <p:nvPr/>
            </p:nvSpPr>
            <p:spPr>
              <a:xfrm rot="1005558">
                <a:off x="8415768" y="914989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6B41034-55AF-2F44-83E3-92BC32C77C5D}"/>
                  </a:ext>
                </a:extLst>
              </p:cNvPr>
              <p:cNvSpPr/>
              <p:nvPr/>
            </p:nvSpPr>
            <p:spPr>
              <a:xfrm rot="1005558">
                <a:off x="8415469" y="1094550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717C4CB-207E-7C48-977C-E5748F1E89C0}"/>
                  </a:ext>
                </a:extLst>
              </p:cNvPr>
              <p:cNvSpPr/>
              <p:nvPr/>
            </p:nvSpPr>
            <p:spPr>
              <a:xfrm rot="1005558">
                <a:off x="8419507" y="1279807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78CD808-1081-EF42-9B95-B13F45C5331D}"/>
                  </a:ext>
                </a:extLst>
              </p:cNvPr>
              <p:cNvSpPr/>
              <p:nvPr/>
            </p:nvSpPr>
            <p:spPr>
              <a:xfrm rot="1005558">
                <a:off x="8417205" y="1452328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7E8F4AB-46A9-2A4F-91E4-6A9ACC7F66B8}"/>
                  </a:ext>
                </a:extLst>
              </p:cNvPr>
              <p:cNvSpPr/>
              <p:nvPr/>
            </p:nvSpPr>
            <p:spPr>
              <a:xfrm rot="1005558">
                <a:off x="8423543" y="1625983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B0B756C-0F40-5E47-837A-28D97D090E8F}"/>
                  </a:ext>
                </a:extLst>
              </p:cNvPr>
              <p:cNvSpPr/>
              <p:nvPr/>
            </p:nvSpPr>
            <p:spPr>
              <a:xfrm rot="1005558">
                <a:off x="8435634" y="1800804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161FA62-6509-1F43-84C4-262312BF790D}"/>
                  </a:ext>
                </a:extLst>
              </p:cNvPr>
              <p:cNvSpPr/>
              <p:nvPr/>
            </p:nvSpPr>
            <p:spPr>
              <a:xfrm rot="1005558">
                <a:off x="8434006" y="1987647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A4F9829-8FF2-1C46-BF0C-15E4820E5A3E}"/>
                  </a:ext>
                </a:extLst>
              </p:cNvPr>
              <p:cNvSpPr/>
              <p:nvPr/>
            </p:nvSpPr>
            <p:spPr>
              <a:xfrm rot="1005558">
                <a:off x="8442783" y="2184006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0C2F4A1-D222-E44A-B98C-B574AA4603BB}"/>
                  </a:ext>
                </a:extLst>
              </p:cNvPr>
              <p:cNvSpPr/>
              <p:nvPr/>
            </p:nvSpPr>
            <p:spPr>
              <a:xfrm rot="1005558">
                <a:off x="8447483" y="2384823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76248A-97E0-A244-8D42-1D0F7AC37535}"/>
                  </a:ext>
                </a:extLst>
              </p:cNvPr>
              <p:cNvSpPr/>
              <p:nvPr/>
            </p:nvSpPr>
            <p:spPr>
              <a:xfrm rot="1005558">
                <a:off x="8452563" y="2594174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36CDD1B-C3C3-4642-AD15-E224CE3D5E57}"/>
                  </a:ext>
                </a:extLst>
              </p:cNvPr>
              <p:cNvSpPr/>
              <p:nvPr/>
            </p:nvSpPr>
            <p:spPr>
              <a:xfrm rot="1005558">
                <a:off x="8457262" y="2794994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BCC712-529D-4643-ABFD-D96DDE5A2800}"/>
                  </a:ext>
                </a:extLst>
              </p:cNvPr>
              <p:cNvSpPr/>
              <p:nvPr/>
            </p:nvSpPr>
            <p:spPr>
              <a:xfrm rot="1005558">
                <a:off x="8461772" y="2991540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A27DEB2-A71E-C047-905E-2880A020FAB8}"/>
                  </a:ext>
                </a:extLst>
              </p:cNvPr>
              <p:cNvSpPr/>
              <p:nvPr/>
            </p:nvSpPr>
            <p:spPr>
              <a:xfrm rot="1005558">
                <a:off x="8470357" y="3183625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C50C0FB-CFD6-7C48-A502-E19162573DB5}"/>
                  </a:ext>
                </a:extLst>
              </p:cNvPr>
              <p:cNvSpPr/>
              <p:nvPr/>
            </p:nvSpPr>
            <p:spPr>
              <a:xfrm rot="1005558">
                <a:off x="8474294" y="3367371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26EFDFF-2CA0-9E46-903B-50BEF9748E1C}"/>
                  </a:ext>
                </a:extLst>
              </p:cNvPr>
              <p:cNvSpPr/>
              <p:nvPr/>
            </p:nvSpPr>
            <p:spPr>
              <a:xfrm rot="1005558">
                <a:off x="8477849" y="3542575"/>
                <a:ext cx="36000" cy="36000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14B256-757A-2F4D-9CB6-E5AE64756A43}"/>
                </a:ext>
              </a:extLst>
            </p:cNvPr>
            <p:cNvCxnSpPr>
              <a:cxnSpLocks/>
            </p:cNvCxnSpPr>
            <p:nvPr/>
          </p:nvCxnSpPr>
          <p:spPr>
            <a:xfrm rot="4342503">
              <a:off x="9019668" y="2597498"/>
              <a:ext cx="0" cy="418566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FA11DF-A102-0641-BB65-2CAC942EDD1C}"/>
                </a:ext>
              </a:extLst>
            </p:cNvPr>
            <p:cNvCxnSpPr>
              <a:cxnSpLocks/>
            </p:cNvCxnSpPr>
            <p:nvPr/>
          </p:nvCxnSpPr>
          <p:spPr>
            <a:xfrm rot="4342503" flipH="1">
              <a:off x="9003324" y="2557167"/>
              <a:ext cx="0" cy="418101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8A4C78-1D8C-DF49-B4E5-1B07F7E15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9347" y="3657600"/>
              <a:ext cx="3961853" cy="136905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4981B8-D0BF-1A4D-82C9-AD91F5126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7148" y="4406900"/>
              <a:ext cx="4050752" cy="117855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Slide Number Placeholder 4">
            <a:extLst>
              <a:ext uri="{FF2B5EF4-FFF2-40B4-BE49-F238E27FC236}">
                <a16:creationId xmlns:a16="http://schemas.microsoft.com/office/drawing/2014/main" id="{6F750F26-3AC0-0E4A-BD30-E0F49171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5</a:t>
            </a:fld>
            <a:endParaRPr lang="sv-SE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98FE96-0CA0-3449-94CA-9C7FA5A68950}"/>
              </a:ext>
            </a:extLst>
          </p:cNvPr>
          <p:cNvSpPr txBox="1"/>
          <p:nvPr/>
        </p:nvSpPr>
        <p:spPr>
          <a:xfrm>
            <a:off x="8350673" y="5809810"/>
            <a:ext cx="1848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>
                <a:solidFill>
                  <a:srgbClr val="00B050"/>
                </a:solidFill>
              </a:rPr>
              <a:t>Segmented cathode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C9506D9-70EF-D345-AA8E-0DEE65A129AC}"/>
              </a:ext>
            </a:extLst>
          </p:cNvPr>
          <p:cNvSpPr txBox="1"/>
          <p:nvPr/>
        </p:nvSpPr>
        <p:spPr>
          <a:xfrm>
            <a:off x="6734560" y="5999001"/>
            <a:ext cx="121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>
                <a:solidFill>
                  <a:srgbClr val="FF0000"/>
                </a:solidFill>
              </a:rPr>
              <a:t>Boron layers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7338115-5F4B-4541-88F3-4EBEFBCCED5A}"/>
              </a:ext>
            </a:extLst>
          </p:cNvPr>
          <p:cNvCxnSpPr>
            <a:cxnSpLocks/>
          </p:cNvCxnSpPr>
          <p:nvPr/>
        </p:nvCxnSpPr>
        <p:spPr>
          <a:xfrm flipH="1" flipV="1">
            <a:off x="7319821" y="5403966"/>
            <a:ext cx="77154" cy="578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125FB08-8973-F941-AF1E-22DF54A4E08D}"/>
              </a:ext>
            </a:extLst>
          </p:cNvPr>
          <p:cNvCxnSpPr>
            <a:cxnSpLocks/>
          </p:cNvCxnSpPr>
          <p:nvPr/>
        </p:nvCxnSpPr>
        <p:spPr>
          <a:xfrm flipH="1" flipV="1">
            <a:off x="7007248" y="5198909"/>
            <a:ext cx="371452" cy="782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64AD812-379D-2445-8E0E-0401DD1DB659}"/>
              </a:ext>
            </a:extLst>
          </p:cNvPr>
          <p:cNvCxnSpPr>
            <a:cxnSpLocks/>
          </p:cNvCxnSpPr>
          <p:nvPr/>
        </p:nvCxnSpPr>
        <p:spPr>
          <a:xfrm rot="4342503" flipH="1">
            <a:off x="7954514" y="5279234"/>
            <a:ext cx="1141008" cy="2288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49330AF-B4AB-184A-9046-7E5931C1A5CF}"/>
              </a:ext>
            </a:extLst>
          </p:cNvPr>
          <p:cNvCxnSpPr>
            <a:cxnSpLocks/>
          </p:cNvCxnSpPr>
          <p:nvPr/>
        </p:nvCxnSpPr>
        <p:spPr>
          <a:xfrm flipV="1">
            <a:off x="7378700" y="4787900"/>
            <a:ext cx="1" cy="1193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52CC28-7AC6-FA48-B625-8DF48D52F6FB}"/>
              </a:ext>
            </a:extLst>
          </p:cNvPr>
          <p:cNvSpPr txBox="1"/>
          <p:nvPr/>
        </p:nvSpPr>
        <p:spPr>
          <a:xfrm>
            <a:off x="7840716" y="3310759"/>
            <a:ext cx="180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Anode wires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3CF2B6-75AE-E246-8C61-31F576EA313C}"/>
              </a:ext>
            </a:extLst>
          </p:cNvPr>
          <p:cNvCxnSpPr/>
          <p:nvPr/>
        </p:nvCxnSpPr>
        <p:spPr>
          <a:xfrm>
            <a:off x="8523890" y="3731172"/>
            <a:ext cx="0" cy="693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4FF3647-1972-D343-A9BD-B7DDDF27EDB2}"/>
              </a:ext>
            </a:extLst>
          </p:cNvPr>
          <p:cNvCxnSpPr>
            <a:cxnSpLocks/>
          </p:cNvCxnSpPr>
          <p:nvPr/>
        </p:nvCxnSpPr>
        <p:spPr>
          <a:xfrm>
            <a:off x="8676290" y="3740727"/>
            <a:ext cx="329165" cy="5126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831EAD7-F742-ED43-80F7-0D2B9867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6844-6813-8C45-88C7-B90D95B043E0}" type="datetime1">
              <a:rPr lang="sv-SE" smtClean="0"/>
              <a:t>2021-01-11</a:t>
            </a:fld>
            <a:endParaRPr lang="sv-SE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9DF78CE-1B31-1741-BF1D-C6F0AEE2030A}"/>
              </a:ext>
            </a:extLst>
          </p:cNvPr>
          <p:cNvGrpSpPr/>
          <p:nvPr/>
        </p:nvGrpSpPr>
        <p:grpSpPr>
          <a:xfrm>
            <a:off x="859162" y="1627093"/>
            <a:ext cx="4998543" cy="3985537"/>
            <a:chOff x="390392" y="2140362"/>
            <a:chExt cx="4998543" cy="398553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A2A3203-BE2A-984F-9181-ACD1BE691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3" t="8517" r="38500" b="5296"/>
            <a:stretch/>
          </p:blipFill>
          <p:spPr>
            <a:xfrm>
              <a:off x="2767655" y="2140362"/>
              <a:ext cx="2621280" cy="3985537"/>
            </a:xfrm>
            <a:prstGeom prst="rect">
              <a:avLst/>
            </a:prstGeom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E69D6ED-2C32-F64D-B8CC-3045E4F34841}"/>
                </a:ext>
              </a:extLst>
            </p:cNvPr>
            <p:cNvCxnSpPr/>
            <p:nvPr/>
          </p:nvCxnSpPr>
          <p:spPr>
            <a:xfrm>
              <a:off x="1036320" y="4137660"/>
              <a:ext cx="1371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DF0F6BF-C345-8340-80DA-AE2C21265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320" y="3154680"/>
              <a:ext cx="0" cy="9829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7F194D7-830C-C64A-9E14-9A829EBB5B4D}"/>
                </a:ext>
              </a:extLst>
            </p:cNvPr>
            <p:cNvSpPr txBox="1"/>
            <p:nvPr/>
          </p:nvSpPr>
          <p:spPr>
            <a:xfrm>
              <a:off x="1722120" y="4176308"/>
              <a:ext cx="1487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Beam axis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342A7A9-BCA8-0B4D-8585-1D37A5FB7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749" y="4130826"/>
              <a:ext cx="334571" cy="38801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2C9CDC9-B5CC-3045-876F-DF85A0D1DF09}"/>
                </a:ext>
              </a:extLst>
            </p:cNvPr>
            <p:cNvSpPr txBox="1"/>
            <p:nvPr/>
          </p:nvSpPr>
          <p:spPr>
            <a:xfrm>
              <a:off x="693420" y="2990434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φ</a:t>
              </a:r>
              <a:endParaRPr lang="en-GB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549E20-87DA-7C44-A870-83A37BD6EB47}"/>
                </a:ext>
              </a:extLst>
            </p:cNvPr>
            <p:cNvSpPr txBox="1"/>
            <p:nvPr/>
          </p:nvSpPr>
          <p:spPr>
            <a:xfrm>
              <a:off x="390392" y="4409642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θ</a:t>
              </a:r>
              <a:endParaRPr lang="en-GB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56CB75A-CC45-0D40-820E-914AF1FCD6F8}"/>
              </a:ext>
            </a:extLst>
          </p:cNvPr>
          <p:cNvSpPr txBox="1"/>
          <p:nvPr/>
        </p:nvSpPr>
        <p:spPr>
          <a:xfrm>
            <a:off x="1385048" y="4155768"/>
            <a:ext cx="219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rgbClr val="666666"/>
                </a:solidFill>
              </a:rPr>
              <a:t>View from above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04EF0-E8AD-EF4A-B541-45E26C64F623}"/>
              </a:ext>
            </a:extLst>
          </p:cNvPr>
          <p:cNvSpPr txBox="1"/>
          <p:nvPr/>
        </p:nvSpPr>
        <p:spPr>
          <a:xfrm>
            <a:off x="914401" y="484094"/>
            <a:ext cx="886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>
                <a:solidFill>
                  <a:srgbClr val="666666"/>
                </a:solidFill>
              </a:rPr>
              <a:t>The Mantel detector employs  the same detector concept as </a:t>
            </a:r>
            <a:r>
              <a:rPr lang="en-GB" sz="2400" dirty="0" err="1">
                <a:solidFill>
                  <a:srgbClr val="666666"/>
                </a:solidFill>
              </a:rPr>
              <a:t>EndCap</a:t>
            </a:r>
            <a:endParaRPr lang="en-GB" sz="24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9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35AF9-AE0C-7E4F-8A46-1A9CABE2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6</a:t>
            </a:fld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B783B-192D-2F40-B91B-5768F299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AA8A2-9B33-3149-9371-A330CF1B2A53}" type="datetime1">
              <a:rPr lang="sv-SE" smtClean="0"/>
              <a:t>2021-01-11</a:t>
            </a:fld>
            <a:endParaRPr lang="sv-SE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E3955A-2711-A04B-8BD0-6EBCA046EAD1}"/>
              </a:ext>
            </a:extLst>
          </p:cNvPr>
          <p:cNvGrpSpPr/>
          <p:nvPr/>
        </p:nvGrpSpPr>
        <p:grpSpPr>
          <a:xfrm>
            <a:off x="1225242" y="170121"/>
            <a:ext cx="9858397" cy="6510040"/>
            <a:chOff x="1225242" y="170121"/>
            <a:chExt cx="9858397" cy="65100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142D6-B8FB-F144-BF87-4D9D181E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40232" y="2636753"/>
              <a:ext cx="6510040" cy="157677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2F8DE8-D32D-0948-9A9D-0A6355B95E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7302" y="3153010"/>
              <a:ext cx="2909722" cy="2434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4772ECC-DE4D-AE49-A08A-1DA6F1D63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3040" y="1063256"/>
              <a:ext cx="2854365" cy="211409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0A2B40-72EC-6E46-A451-05EE228A6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7302" y="3092614"/>
              <a:ext cx="2929344" cy="901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46CCAC43-F9FB-F74D-A668-EC95EB696D72}"/>
                </a:ext>
              </a:extLst>
            </p:cNvPr>
            <p:cNvSpPr/>
            <p:nvPr/>
          </p:nvSpPr>
          <p:spPr>
            <a:xfrm rot="19789554">
              <a:off x="6934130" y="2984603"/>
              <a:ext cx="144016" cy="216024"/>
            </a:xfrm>
            <a:prstGeom prst="arc">
              <a:avLst>
                <a:gd name="adj1" fmla="val 16200000"/>
                <a:gd name="adj2" fmla="val 4793300"/>
              </a:avLst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38C482-5550-1D4F-B149-27B6C0A6C33C}"/>
                </a:ext>
              </a:extLst>
            </p:cNvPr>
            <p:cNvSpPr txBox="1"/>
            <p:nvPr/>
          </p:nvSpPr>
          <p:spPr>
            <a:xfrm>
              <a:off x="7021019" y="2862226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45°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2887938D-F6F1-984C-B0D4-0D1E5DF833FB}"/>
                </a:ext>
              </a:extLst>
            </p:cNvPr>
            <p:cNvSpPr/>
            <p:nvPr/>
          </p:nvSpPr>
          <p:spPr>
            <a:xfrm>
              <a:off x="9027926" y="3112125"/>
              <a:ext cx="144016" cy="45719"/>
            </a:xfrm>
            <a:prstGeom prst="arc">
              <a:avLst>
                <a:gd name="adj1" fmla="val 16200000"/>
                <a:gd name="adj2" fmla="val 2713410"/>
              </a:avLst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325CE7-FF8D-4B4D-A8B7-1669DC31B3BC}"/>
                </a:ext>
              </a:extLst>
            </p:cNvPr>
            <p:cNvSpPr txBox="1"/>
            <p:nvPr/>
          </p:nvSpPr>
          <p:spPr>
            <a:xfrm>
              <a:off x="8739863" y="2843224"/>
              <a:ext cx="888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Δθ</a:t>
              </a:r>
              <a:r>
                <a:rPr lang="en-US" sz="1200" dirty="0"/>
                <a:t>=0.35°</a:t>
              </a:r>
            </a:p>
          </p:txBody>
        </p:sp>
        <p:sp>
          <p:nvSpPr>
            <p:cNvPr id="17" name="Sun 16">
              <a:extLst>
                <a:ext uri="{FF2B5EF4-FFF2-40B4-BE49-F238E27FC236}">
                  <a16:creationId xmlns:a16="http://schemas.microsoft.com/office/drawing/2014/main" id="{D53A140E-53BA-4540-8D7E-7D94F4AA1A36}"/>
                </a:ext>
              </a:extLst>
            </p:cNvPr>
            <p:cNvSpPr/>
            <p:nvPr/>
          </p:nvSpPr>
          <p:spPr>
            <a:xfrm>
              <a:off x="6564210" y="3105303"/>
              <a:ext cx="144016" cy="144016"/>
            </a:xfrm>
            <a:prstGeom prst="su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EDA555-1B01-5743-AF1A-295F7705AA50}"/>
                </a:ext>
              </a:extLst>
            </p:cNvPr>
            <p:cNvSpPr txBox="1"/>
            <p:nvPr/>
          </p:nvSpPr>
          <p:spPr>
            <a:xfrm>
              <a:off x="6236325" y="2792098"/>
              <a:ext cx="928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sample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D87B1D-EE6C-EF4E-98E0-C6B9E54C0811}"/>
                </a:ext>
              </a:extLst>
            </p:cNvPr>
            <p:cNvSpPr/>
            <p:nvPr/>
          </p:nvSpPr>
          <p:spPr>
            <a:xfrm>
              <a:off x="1225242" y="4478853"/>
              <a:ext cx="650885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However, unlike </a:t>
              </a:r>
              <a:r>
                <a:rPr lang="en-US" sz="2000" dirty="0" err="1"/>
                <a:t>EndCap</a:t>
              </a:r>
              <a:r>
                <a:rPr lang="en-US" sz="2000" dirty="0"/>
                <a:t> where the strips have equal size, in the Mantel detector  the individual strips are designed to cover a equal solid angle </a:t>
              </a:r>
              <a:r>
                <a:rPr lang="en-US" sz="2000" dirty="0" err="1"/>
                <a:t>Δθ</a:t>
              </a:r>
              <a:r>
                <a:rPr lang="en-US" sz="2000" dirty="0"/>
                <a:t>=0.35°  for a sample2detector detector of 1.1 m. </a:t>
              </a:r>
            </a:p>
            <a:p>
              <a:endParaRPr lang="en-US" sz="2000" dirty="0"/>
            </a:p>
            <a:p>
              <a:r>
                <a:rPr lang="en-US" sz="2000" dirty="0"/>
                <a:t>(irrelevant for channel mapping though)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A33CBB-22CC-A64D-9638-75BCEFA3F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8226" y="3522244"/>
              <a:ext cx="28984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8E1B44-61EB-5646-BA3A-978079A52A9B}"/>
                </a:ext>
              </a:extLst>
            </p:cNvPr>
            <p:cNvSpPr txBox="1"/>
            <p:nvPr/>
          </p:nvSpPr>
          <p:spPr>
            <a:xfrm>
              <a:off x="7762880" y="3505179"/>
              <a:ext cx="928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1.1 m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71F98482-2E9D-374A-8C4A-7645A04C6C82}"/>
                </a:ext>
              </a:extLst>
            </p:cNvPr>
            <p:cNvSpPr/>
            <p:nvPr/>
          </p:nvSpPr>
          <p:spPr>
            <a:xfrm rot="16200000">
              <a:off x="6230227" y="3680026"/>
              <a:ext cx="811982" cy="9297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F555C4-E086-7946-841E-0E4FF5FD7910}"/>
                </a:ext>
              </a:extLst>
            </p:cNvPr>
            <p:cNvSpPr txBox="1"/>
            <p:nvPr/>
          </p:nvSpPr>
          <p:spPr>
            <a:xfrm>
              <a:off x="6632015" y="3601349"/>
              <a:ext cx="577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68ACFEC-36EB-C94D-944D-4D7D2885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70" y="545953"/>
            <a:ext cx="4749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209FA4-8308-2042-85D6-FC60AA7988F5}"/>
              </a:ext>
            </a:extLst>
          </p:cNvPr>
          <p:cNvSpPr txBox="1"/>
          <p:nvPr/>
        </p:nvSpPr>
        <p:spPr>
          <a:xfrm>
            <a:off x="342900" y="381000"/>
            <a:ext cx="1113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wires and the cathode strips are readout independently by  64-channels ASICs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36FF9A-E4B8-0E42-A02C-FC749F40F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99958"/>
              </p:ext>
            </p:extLst>
          </p:nvPr>
        </p:nvGraphicFramePr>
        <p:xfrm>
          <a:off x="553888" y="1532421"/>
          <a:ext cx="11147192" cy="1968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13">
                  <a:extLst>
                    <a:ext uri="{9D8B030D-6E8A-4147-A177-3AD203B41FA5}">
                      <a16:colId xmlns:a16="http://schemas.microsoft.com/office/drawing/2014/main" val="4253689390"/>
                    </a:ext>
                  </a:extLst>
                </a:gridCol>
                <a:gridCol w="1671165">
                  <a:extLst>
                    <a:ext uri="{9D8B030D-6E8A-4147-A177-3AD203B41FA5}">
                      <a16:colId xmlns:a16="http://schemas.microsoft.com/office/drawing/2014/main" val="1869377239"/>
                    </a:ext>
                  </a:extLst>
                </a:gridCol>
                <a:gridCol w="2820271">
                  <a:extLst>
                    <a:ext uri="{9D8B030D-6E8A-4147-A177-3AD203B41FA5}">
                      <a16:colId xmlns:a16="http://schemas.microsoft.com/office/drawing/2014/main" val="1020699361"/>
                    </a:ext>
                  </a:extLst>
                </a:gridCol>
                <a:gridCol w="2162209">
                  <a:extLst>
                    <a:ext uri="{9D8B030D-6E8A-4147-A177-3AD203B41FA5}">
                      <a16:colId xmlns:a16="http://schemas.microsoft.com/office/drawing/2014/main" val="790593279"/>
                    </a:ext>
                  </a:extLst>
                </a:gridCol>
                <a:gridCol w="3133634">
                  <a:extLst>
                    <a:ext uri="{9D8B030D-6E8A-4147-A177-3AD203B41FA5}">
                      <a16:colId xmlns:a16="http://schemas.microsoft.com/office/drawing/2014/main" val="2536796210"/>
                    </a:ext>
                  </a:extLst>
                </a:gridCol>
              </a:tblGrid>
              <a:tr h="1626550"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  <a:p>
                      <a:pPr algn="ctr"/>
                      <a:endParaRPr lang="en-GB" sz="1600" dirty="0"/>
                    </a:p>
                    <a:p>
                      <a:pPr algn="ctr"/>
                      <a:r>
                        <a:rPr lang="en-GB" sz="1600" dirty="0"/>
                        <a:t>Detectors for DREAM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No of segments per module</a:t>
                      </a:r>
                    </a:p>
                    <a:p>
                      <a:pPr algn="ctr"/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  <a:p>
                      <a:pPr algn="ctr"/>
                      <a:endParaRPr lang="en-GB" sz="1600" dirty="0"/>
                    </a:p>
                    <a:p>
                      <a:pPr algn="ctr"/>
                      <a:r>
                        <a:rPr lang="en-GB" sz="1600" dirty="0"/>
                        <a:t>No of ASIC channels per 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  <a:p>
                      <a:pPr algn="ctr"/>
                      <a:endParaRPr lang="en-GB" sz="1600" dirty="0"/>
                    </a:p>
                    <a:p>
                      <a:pPr algn="ctr"/>
                      <a:r>
                        <a:rPr lang="en-GB" sz="1600" dirty="0"/>
                        <a:t>Total number of ASIC channels per Mantel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  <a:p>
                      <a:pPr algn="ctr"/>
                      <a:endParaRPr lang="en-GB" sz="1600" dirty="0"/>
                    </a:p>
                    <a:p>
                      <a:pPr algn="ctr"/>
                      <a:r>
                        <a:rPr lang="en-GB" sz="1600" dirty="0"/>
                        <a:t>Total number of voxels per Mantel segment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85734"/>
                  </a:ext>
                </a:extLst>
              </a:tr>
              <a:tr h="3422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Mantel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32 (w) + 256 (s) + 32 (w)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6x320 = </a:t>
                      </a: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1920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2*32*256 = </a:t>
                      </a:r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16 384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3978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3D501C6-39F5-EA47-882F-C777D2A6F4BC}"/>
              </a:ext>
            </a:extLst>
          </p:cNvPr>
          <p:cNvSpPr txBox="1"/>
          <p:nvPr/>
        </p:nvSpPr>
        <p:spPr>
          <a:xfrm>
            <a:off x="3497305" y="4643395"/>
            <a:ext cx="2137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(w) – wire channel</a:t>
            </a:r>
          </a:p>
          <a:p>
            <a:r>
              <a:rPr lang="en-GB" dirty="0"/>
              <a:t>(s) - strip channel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9FC6D-298D-6943-B9DE-CB650A73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44C8-B10E-BB43-AFA5-F18D47BBE07C}" type="datetime1">
              <a:rPr lang="sv-SE" smtClean="0"/>
              <a:t>2021-01-11</a:t>
            </a:fld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E1D0C-ABBC-6B49-9423-841238FA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505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75070C-A8A7-1047-89CA-EBFADAE1E71E}"/>
              </a:ext>
            </a:extLst>
          </p:cNvPr>
          <p:cNvSpPr txBox="1"/>
          <p:nvPr/>
        </p:nvSpPr>
        <p:spPr>
          <a:xfrm>
            <a:off x="611842" y="2263589"/>
            <a:ext cx="11137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 very much assume that in the raw experimental data the location of a neutron event in the Mantel volume is given by 3 parameters, same as for the </a:t>
            </a:r>
            <a:r>
              <a:rPr lang="en-GB" sz="2000" dirty="0" err="1"/>
              <a:t>EndCap</a:t>
            </a:r>
            <a:r>
              <a:rPr lang="en-GB" sz="2000" dirty="0"/>
              <a:t> SUMOs:  </a:t>
            </a:r>
          </a:p>
          <a:p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boardID</a:t>
            </a:r>
            <a:r>
              <a:rPr lang="en-GB" sz="2000" dirty="0"/>
              <a:t> </a:t>
            </a:r>
            <a:r>
              <a:rPr lang="en-GB" sz="2000" dirty="0">
                <a:sym typeface="Wingdings" pitchFamily="2" charset="2"/>
              </a:rPr>
              <a:t> which SUMO recorded the hit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AnodeID</a:t>
            </a:r>
            <a:r>
              <a:rPr lang="en-GB" sz="2000" dirty="0"/>
              <a:t> </a:t>
            </a:r>
            <a:r>
              <a:rPr lang="en-GB" sz="2000" dirty="0">
                <a:sym typeface="Wingdings" pitchFamily="2" charset="2"/>
              </a:rPr>
              <a:t> which ASIC channel that reads out the wires fired 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CathodeID</a:t>
            </a:r>
            <a:r>
              <a:rPr lang="en-GB" sz="2000" dirty="0"/>
              <a:t> </a:t>
            </a:r>
            <a:r>
              <a:rPr lang="en-GB" sz="2000" dirty="0">
                <a:sym typeface="Wingdings" pitchFamily="2" charset="2"/>
              </a:rPr>
              <a:t> which ASIC channel that reads out the cathode strips fired </a:t>
            </a:r>
            <a:endParaRPr lang="en-GB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2CE38-BB2A-F64F-A480-9A8639027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FE2E-BE38-7847-BC0E-BF981C18A43E}" type="datetime1">
              <a:rPr lang="sv-SE" smtClean="0"/>
              <a:t>2021-01-11</a:t>
            </a:fld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8CBD8-646F-954A-A052-2ADB3229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58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70AB44B-DFD2-B44F-8FE7-965C8FC95328}"/>
              </a:ext>
            </a:extLst>
          </p:cNvPr>
          <p:cNvGrpSpPr/>
          <p:nvPr/>
        </p:nvGrpSpPr>
        <p:grpSpPr>
          <a:xfrm>
            <a:off x="756226" y="3043355"/>
            <a:ext cx="9738971" cy="3590219"/>
            <a:chOff x="329939" y="876678"/>
            <a:chExt cx="11012731" cy="475289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F0EE169-D05C-454E-8769-09BB4EE79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0218" y="1108451"/>
              <a:ext cx="10892452" cy="439512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C4FA3F-E436-F849-BF7D-83B15A253E24}"/>
                </a:ext>
              </a:extLst>
            </p:cNvPr>
            <p:cNvSpPr txBox="1"/>
            <p:nvPr/>
          </p:nvSpPr>
          <p:spPr>
            <a:xfrm>
              <a:off x="1012668" y="4547132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3B509E-E777-3A48-AEE7-ABF37C82018E}"/>
                </a:ext>
              </a:extLst>
            </p:cNvPr>
            <p:cNvSpPr txBox="1"/>
            <p:nvPr/>
          </p:nvSpPr>
          <p:spPr>
            <a:xfrm>
              <a:off x="1994208" y="4532232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5B4FDC-CB80-5D4C-8740-3E6E26C3E1D5}"/>
                </a:ext>
              </a:extLst>
            </p:cNvPr>
            <p:cNvSpPr txBox="1"/>
            <p:nvPr/>
          </p:nvSpPr>
          <p:spPr>
            <a:xfrm>
              <a:off x="3058579" y="2874260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4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D818CB-DEAE-3845-B177-C91C2950081C}"/>
                </a:ext>
              </a:extLst>
            </p:cNvPr>
            <p:cNvSpPr txBox="1"/>
            <p:nvPr/>
          </p:nvSpPr>
          <p:spPr>
            <a:xfrm>
              <a:off x="4006870" y="2884534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DE429D-DE50-4F44-9D34-C86B0271836B}"/>
                </a:ext>
              </a:extLst>
            </p:cNvPr>
            <p:cNvSpPr txBox="1"/>
            <p:nvPr/>
          </p:nvSpPr>
          <p:spPr>
            <a:xfrm>
              <a:off x="995305" y="3689081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E22888-A5BA-C841-96CD-DCAE2AC82603}"/>
                </a:ext>
              </a:extLst>
            </p:cNvPr>
            <p:cNvSpPr txBox="1"/>
            <p:nvPr/>
          </p:nvSpPr>
          <p:spPr>
            <a:xfrm>
              <a:off x="1995124" y="3709629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5F00E6-19E0-6047-904B-01FEA44CDA4E}"/>
                </a:ext>
              </a:extLst>
            </p:cNvPr>
            <p:cNvSpPr txBox="1"/>
            <p:nvPr/>
          </p:nvSpPr>
          <p:spPr>
            <a:xfrm>
              <a:off x="3007009" y="2017977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99748D-D7FE-0F40-9D64-78CD088262C6}"/>
                </a:ext>
              </a:extLst>
            </p:cNvPr>
            <p:cNvSpPr txBox="1"/>
            <p:nvPr/>
          </p:nvSpPr>
          <p:spPr>
            <a:xfrm>
              <a:off x="3997271" y="2007703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E9CC12-0B54-2E4D-ACCA-3D24AD93B222}"/>
                </a:ext>
              </a:extLst>
            </p:cNvPr>
            <p:cNvSpPr txBox="1"/>
            <p:nvPr/>
          </p:nvSpPr>
          <p:spPr>
            <a:xfrm>
              <a:off x="8491737" y="4445068"/>
              <a:ext cx="82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8C59F6-A171-C542-894E-A2CF614B04B2}"/>
                </a:ext>
              </a:extLst>
            </p:cNvPr>
            <p:cNvSpPr txBox="1"/>
            <p:nvPr/>
          </p:nvSpPr>
          <p:spPr>
            <a:xfrm>
              <a:off x="9497410" y="4460990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F57F64-FBB7-8B4B-9537-E42E22A2BD4A}"/>
                </a:ext>
              </a:extLst>
            </p:cNvPr>
            <p:cNvSpPr txBox="1"/>
            <p:nvPr/>
          </p:nvSpPr>
          <p:spPr>
            <a:xfrm>
              <a:off x="6514599" y="3684087"/>
              <a:ext cx="1362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D19CB4-DB04-F648-83CE-0B3B3D7444E1}"/>
                </a:ext>
              </a:extLst>
            </p:cNvPr>
            <p:cNvSpPr txBox="1"/>
            <p:nvPr/>
          </p:nvSpPr>
          <p:spPr>
            <a:xfrm>
              <a:off x="7487499" y="3645817"/>
              <a:ext cx="100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DDD55E-90A9-6A40-B4B8-76E2080C534E}"/>
                </a:ext>
              </a:extLst>
            </p:cNvPr>
            <p:cNvSpPr txBox="1"/>
            <p:nvPr/>
          </p:nvSpPr>
          <p:spPr>
            <a:xfrm>
              <a:off x="8523476" y="3618181"/>
              <a:ext cx="100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683A4A-A324-834F-91C2-2363ED1C6D85}"/>
                </a:ext>
              </a:extLst>
            </p:cNvPr>
            <p:cNvSpPr txBox="1"/>
            <p:nvPr/>
          </p:nvSpPr>
          <p:spPr>
            <a:xfrm>
              <a:off x="9502388" y="3628814"/>
              <a:ext cx="100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923F0E-4E66-3C45-AA0D-051F0095ADBA}"/>
                </a:ext>
              </a:extLst>
            </p:cNvPr>
            <p:cNvSpPr txBox="1"/>
            <p:nvPr/>
          </p:nvSpPr>
          <p:spPr>
            <a:xfrm>
              <a:off x="6532320" y="2819663"/>
              <a:ext cx="100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EE5223-8434-404B-A0D6-ECAE059B915B}"/>
                </a:ext>
              </a:extLst>
            </p:cNvPr>
            <p:cNvSpPr txBox="1"/>
            <p:nvPr/>
          </p:nvSpPr>
          <p:spPr>
            <a:xfrm>
              <a:off x="7510874" y="2819664"/>
              <a:ext cx="100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7AF0F7-155F-0E46-AAFC-7FD4A8E74250}"/>
                </a:ext>
              </a:extLst>
            </p:cNvPr>
            <p:cNvSpPr txBox="1"/>
            <p:nvPr/>
          </p:nvSpPr>
          <p:spPr>
            <a:xfrm>
              <a:off x="8512126" y="2850486"/>
              <a:ext cx="100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BB1B7D-52DC-1F4E-97AE-055D8542CE17}"/>
                </a:ext>
              </a:extLst>
            </p:cNvPr>
            <p:cNvSpPr txBox="1"/>
            <p:nvPr/>
          </p:nvSpPr>
          <p:spPr>
            <a:xfrm>
              <a:off x="9450301" y="2808673"/>
              <a:ext cx="100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294DA8-3E71-DC4E-9E35-087C3FF3C25F}"/>
                </a:ext>
              </a:extLst>
            </p:cNvPr>
            <p:cNvSpPr txBox="1"/>
            <p:nvPr/>
          </p:nvSpPr>
          <p:spPr>
            <a:xfrm>
              <a:off x="6488357" y="1989607"/>
              <a:ext cx="100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A29D30-B3F0-E94A-8BC4-527D607BC7BE}"/>
                </a:ext>
              </a:extLst>
            </p:cNvPr>
            <p:cNvSpPr txBox="1"/>
            <p:nvPr/>
          </p:nvSpPr>
          <p:spPr>
            <a:xfrm>
              <a:off x="7458428" y="1989965"/>
              <a:ext cx="1003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rgbClr val="FF0000"/>
                  </a:solidFill>
                </a:rPr>
                <a:t>wl</a:t>
              </a:r>
              <a:r>
                <a:rPr lang="en-GB" b="1" dirty="0">
                  <a:solidFill>
                    <a:srgbClr val="FF0000"/>
                  </a:solidFill>
                </a:rPr>
                <a:t> = 11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0E2444-5708-5242-A3BA-D78B2F87FCA1}"/>
                </a:ext>
              </a:extLst>
            </p:cNvPr>
            <p:cNvSpPr txBox="1"/>
            <p:nvPr/>
          </p:nvSpPr>
          <p:spPr>
            <a:xfrm>
              <a:off x="6963053" y="876678"/>
              <a:ext cx="370419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FF0000"/>
                  </a:solidFill>
                </a:rPr>
                <a:t>SUMO4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CEFBE4-A1E6-0743-AD99-919FC9751194}"/>
                </a:ext>
              </a:extLst>
            </p:cNvPr>
            <p:cNvSpPr txBox="1"/>
            <p:nvPr/>
          </p:nvSpPr>
          <p:spPr>
            <a:xfrm>
              <a:off x="1389945" y="900717"/>
              <a:ext cx="370419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FF0000"/>
                  </a:solidFill>
                </a:rPr>
                <a:t>SUMO3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3F1C1A-0EC7-7947-B815-A5628710AB96}"/>
                </a:ext>
              </a:extLst>
            </p:cNvPr>
            <p:cNvSpPr txBox="1"/>
            <p:nvPr/>
          </p:nvSpPr>
          <p:spPr>
            <a:xfrm>
              <a:off x="4204086" y="5264747"/>
              <a:ext cx="151354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/>
                <a:t>anodeID</a:t>
              </a:r>
              <a:endParaRPr lang="en-GB" sz="16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06E1B7-18D6-4341-8815-0B7B3D9AD981}"/>
                </a:ext>
              </a:extLst>
            </p:cNvPr>
            <p:cNvSpPr txBox="1"/>
            <p:nvPr/>
          </p:nvSpPr>
          <p:spPr>
            <a:xfrm>
              <a:off x="9517066" y="5291023"/>
              <a:ext cx="151354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/>
                <a:t>anodeID</a:t>
              </a:r>
              <a:endParaRPr lang="en-GB" sz="16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27F1D2-51EA-2E44-B3B1-E6B9BCA21572}"/>
                </a:ext>
              </a:extLst>
            </p:cNvPr>
            <p:cNvSpPr txBox="1"/>
            <p:nvPr/>
          </p:nvSpPr>
          <p:spPr>
            <a:xfrm rot="16200000">
              <a:off x="-257555" y="1822609"/>
              <a:ext cx="151354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/>
                <a:t>cathodeID</a:t>
              </a:r>
              <a:endParaRPr lang="en-GB" sz="16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3C6DCC-8DA0-8C45-9EB4-7510680CBF24}"/>
                </a:ext>
              </a:extLst>
            </p:cNvPr>
            <p:cNvSpPr txBox="1"/>
            <p:nvPr/>
          </p:nvSpPr>
          <p:spPr>
            <a:xfrm rot="16200000">
              <a:off x="5265630" y="1943479"/>
              <a:ext cx="151354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err="1"/>
                <a:t>cathodeID</a:t>
              </a:r>
              <a:endParaRPr lang="en-GB" sz="1600" b="1" dirty="0"/>
            </a:p>
          </p:txBody>
        </p:sp>
      </p:grp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0F725D42-C255-2B49-8E7B-2172FAA9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0BDF4-888A-4649-988F-FA4C1C04D478}" type="datetime1">
              <a:rPr lang="sv-SE" smtClean="0"/>
              <a:t>2021-01-12</a:t>
            </a:fld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1B4BC891-264B-F747-AFA6-CA1A6467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3078-D760-1647-8B80-66BA8B52336D}" type="slidenum">
              <a:rPr lang="sv-SE" smtClean="0"/>
              <a:t>9</a:t>
            </a:fld>
            <a:endParaRPr lang="sv-S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32C52E-D23E-8541-BA28-4C6462938DE5}"/>
              </a:ext>
            </a:extLst>
          </p:cNvPr>
          <p:cNvSpPr txBox="1"/>
          <p:nvPr/>
        </p:nvSpPr>
        <p:spPr>
          <a:xfrm>
            <a:off x="5282107" y="510777"/>
            <a:ext cx="531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This kind of info is not available yet for Mantel, but I am trying to guess it, see next slide.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305B3DD-A25F-C548-B651-9D035198D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64" y="0"/>
            <a:ext cx="3405641" cy="26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C8E05FD6-4408-40A1-AAFA-F1913A6B3D38}" vid="{2ACFAA60-6D1B-4172-9AA5-52CCB5CBBC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49451</TotalTime>
  <Words>685</Words>
  <Application>Microsoft Macintosh PowerPoint</Application>
  <PresentationFormat>Widescreen</PresentationFormat>
  <Paragraphs>165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Segoe UI Semibold</vt:lpstr>
      <vt:lpstr>Wingdings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Finish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237</cp:revision>
  <cp:lastPrinted>2020-08-06T03:42:39Z</cp:lastPrinted>
  <dcterms:created xsi:type="dcterms:W3CDTF">2020-06-12T12:14:47Z</dcterms:created>
  <dcterms:modified xsi:type="dcterms:W3CDTF">2021-01-12T15:09:39Z</dcterms:modified>
</cp:coreProperties>
</file>